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8" r:id="rId2"/>
    <p:sldId id="260" r:id="rId3"/>
    <p:sldId id="261" r:id="rId4"/>
    <p:sldId id="262" r:id="rId5"/>
    <p:sldId id="265" r:id="rId6"/>
    <p:sldId id="263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2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Shape 3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Shape 4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371600" y="1143000"/>
            <a:ext cx="4114800" cy="30861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13318" name="Shape 6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Shape 7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61679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30"/>
          <p:cNvSpPr>
            <a:spLocks noGrp="1" noRot="1" noChangeAspect="1"/>
          </p:cNvSpPr>
          <p:nvPr>
            <p:ph type="sldImg" idx="2"/>
          </p:nvPr>
        </p:nvSpPr>
        <p:spPr>
          <a:ln w="9525">
            <a:headEnd/>
            <a:tailEnd/>
          </a:ln>
        </p:spPr>
      </p:sp>
      <p:sp>
        <p:nvSpPr>
          <p:cNvPr id="15362" name="Shape 1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5363" name="Shape 1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1533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57"/>
          <p:cNvSpPr>
            <a:spLocks noGrp="1" noRot="1" noChangeAspect="1"/>
          </p:cNvSpPr>
          <p:nvPr>
            <p:ph type="sldImg" idx="2"/>
          </p:nvPr>
        </p:nvSpPr>
        <p:spPr>
          <a:ln w="9525">
            <a:headEnd/>
            <a:tailEnd/>
          </a:ln>
        </p:spPr>
      </p:sp>
      <p:sp>
        <p:nvSpPr>
          <p:cNvPr id="17410" name="Shape 1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411" name="Shape 15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596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57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headEnd/>
            <a:tailEnd/>
          </a:ln>
        </p:spPr>
      </p:sp>
      <p:sp>
        <p:nvSpPr>
          <p:cNvPr id="19458" name="Shape 1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9459" name="Shape 159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71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57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headEnd/>
            <a:tailEnd/>
          </a:ln>
        </p:spPr>
      </p:sp>
      <p:sp>
        <p:nvSpPr>
          <p:cNvPr id="21506" name="Shape 1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1507" name="Shape 159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47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57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headEnd/>
            <a:tailEnd/>
          </a:ln>
        </p:spPr>
      </p:sp>
      <p:sp>
        <p:nvSpPr>
          <p:cNvPr id="27650" name="Shape 1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7651" name="Shape 159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5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57"/>
          <p:cNvSpPr>
            <a:spLocks noGrp="1" noRot="1" noChangeAspect="1" noTextEdit="1"/>
          </p:cNvSpPr>
          <p:nvPr>
            <p:ph type="sldImg" idx="2"/>
          </p:nvPr>
        </p:nvSpPr>
        <p:spPr>
          <a:ln w="9525">
            <a:headEnd/>
            <a:tailEnd/>
          </a:ln>
        </p:spPr>
      </p:sp>
      <p:sp>
        <p:nvSpPr>
          <p:cNvPr id="23554" name="Shape 15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ru-RU" smtClean="0">
              <a:solidFill>
                <a:srgbClr val="0000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3555" name="Shape 159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b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4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96398" y="57872"/>
            <a:ext cx="4351198" cy="7886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623598" y="2285273"/>
            <a:ext cx="5811898" cy="1971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623024" y="370673"/>
            <a:ext cx="5811898" cy="58007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5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8" cy="8237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8" cy="3684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8" cy="8237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8" cy="3684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1270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685800" indent="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635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8" cy="4873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8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8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8" cy="38114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" name="Shape 11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12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hape 13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9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Shape 10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Shape 11"/>
          <p:cNvSpPr txBox="1">
            <a:spLocks noGrp="1"/>
          </p:cNvSpPr>
          <p:nvPr>
            <p:ph type="dt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Shape 12"/>
          <p:cNvSpPr txBox="1">
            <a:spLocks noGrp="1"/>
          </p:cNvSpPr>
          <p:nvPr>
            <p:ph type="ftr" idx="11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Shape 13"/>
          <p:cNvSpPr txBox="1">
            <a:spLocks noGrp="1"/>
          </p:cNvSpPr>
          <p:nvPr>
            <p:ph type="sldNum" idx="12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Shape 1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4313"/>
            <a:ext cx="9144000" cy="40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Shape 120"/>
          <p:cNvSpPr txBox="1">
            <a:spLocks noChangeArrowheads="1"/>
          </p:cNvSpPr>
          <p:nvPr/>
        </p:nvSpPr>
        <p:spPr bwMode="auto">
          <a:xfrm>
            <a:off x="468313" y="2605088"/>
            <a:ext cx="822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sz="54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Заголовок</a:t>
            </a:r>
          </a:p>
        </p:txBody>
      </p:sp>
      <p:sp>
        <p:nvSpPr>
          <p:cNvPr id="14339" name="Shape 121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sz="36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Подзаголовок презентации</a:t>
            </a:r>
          </a:p>
        </p:txBody>
      </p:sp>
      <p:pic>
        <p:nvPicPr>
          <p:cNvPr id="14340" name="Shape 122"/>
          <p:cNvPicPr preferRelativeResize="0">
            <a:picLocks noChangeAspect="1" noChangeArrowheads="1"/>
          </p:cNvPicPr>
          <p:nvPr/>
        </p:nvPicPr>
        <p:blipFill>
          <a:blip r:embed="rId4"/>
          <a:srcRect t="3574" b="3574"/>
          <a:stretch>
            <a:fillRect/>
          </a:stretch>
        </p:blipFill>
        <p:spPr bwMode="auto">
          <a:xfrm>
            <a:off x="0" y="1196975"/>
            <a:ext cx="9144000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Shape 123"/>
          <p:cNvSpPr txBox="1">
            <a:spLocks noChangeArrowheads="1"/>
          </p:cNvSpPr>
          <p:nvPr/>
        </p:nvSpPr>
        <p:spPr bwMode="auto">
          <a:xfrm>
            <a:off x="468313" y="2605088"/>
            <a:ext cx="822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lnSpc>
                <a:spcPct val="115000"/>
              </a:lnSpc>
              <a:buClr>
                <a:srgbClr val="000000"/>
              </a:buClr>
              <a:buSzPct val="25000"/>
              <a:buFont typeface="Arial" charset="0"/>
              <a:buNone/>
            </a:pPr>
            <a:endParaRPr lang="ru-RU" sz="3200" b="1">
              <a:solidFill>
                <a:srgbClr val="F3F3F3"/>
              </a:solidFill>
            </a:endParaRPr>
          </a:p>
          <a:p>
            <a:pPr algn="ctr">
              <a:buClr>
                <a:srgbClr val="FFFFFF"/>
              </a:buClr>
              <a:buFont typeface="Calibri" pitchFamily="34" charset="0"/>
              <a:buNone/>
            </a:pPr>
            <a:endParaRPr lang="ru-RU" sz="3000" b="1">
              <a:solidFill>
                <a:srgbClr val="F3F3F3"/>
              </a:solidFill>
            </a:endParaRPr>
          </a:p>
        </p:txBody>
      </p:sp>
      <p:sp>
        <p:nvSpPr>
          <p:cNvPr id="14342" name="Shape 124"/>
          <p:cNvSpPr txBox="1">
            <a:spLocks noChangeArrowheads="1"/>
          </p:cNvSpPr>
          <p:nvPr/>
        </p:nvSpPr>
        <p:spPr bwMode="auto">
          <a:xfrm>
            <a:off x="468313" y="3648075"/>
            <a:ext cx="822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4343" name="Shape 125"/>
          <p:cNvSpPr>
            <a:spLocks noChangeArrowheads="1"/>
          </p:cNvSpPr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14344" name="Shape 126"/>
          <p:cNvSpPr>
            <a:spLocks noChangeArrowheads="1"/>
          </p:cNvSpPr>
          <p:nvPr/>
        </p:nvSpPr>
        <p:spPr bwMode="auto">
          <a:xfrm>
            <a:off x="0" y="0"/>
            <a:ext cx="9144000" cy="1185863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pic>
        <p:nvPicPr>
          <p:cNvPr id="14345" name="Shape 12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6021388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Shape 114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333375"/>
            <a:ext cx="2160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Rectangle 14"/>
          <p:cNvSpPr>
            <a:spLocks noChangeArrowheads="1"/>
          </p:cNvSpPr>
          <p:nvPr/>
        </p:nvSpPr>
        <p:spPr bwMode="auto">
          <a:xfrm>
            <a:off x="684213" y="2060575"/>
            <a:ext cx="7775575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</a:rPr>
              <a:t>СТРАТЕГИЧЕСКАЯ АКАДЕМИЧЕСКАЯ ЕДИНИЦА</a:t>
            </a:r>
          </a:p>
          <a:p>
            <a:pPr algn="ctr"/>
            <a:endParaRPr lang="ru-RU" sz="2800" b="1">
              <a:solidFill>
                <a:schemeClr val="bg1"/>
              </a:solidFill>
            </a:endParaRPr>
          </a:p>
          <a:p>
            <a:pPr algn="ctr"/>
            <a:r>
              <a:rPr lang="ru-RU" sz="4400" b="1">
                <a:solidFill>
                  <a:schemeClr val="bg1"/>
                </a:solidFill>
              </a:rPr>
              <a:t>«БЕЗОПАСНАЯ ОКРУЖАЮЩАЯ СРЕДА»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50"/>
          <p:cNvSpPr>
            <a:spLocks noChangeArrowheads="1"/>
          </p:cNvSpPr>
          <p:nvPr/>
        </p:nvSpPr>
        <p:spPr bwMode="auto">
          <a:xfrm>
            <a:off x="0" y="484188"/>
            <a:ext cx="392113" cy="481012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16386" name="Shape 153"/>
          <p:cNvSpPr>
            <a:spLocks noChangeArrowheads="1"/>
          </p:cNvSpPr>
          <p:nvPr/>
        </p:nvSpPr>
        <p:spPr bwMode="auto">
          <a:xfrm>
            <a:off x="0" y="484188"/>
            <a:ext cx="619125" cy="481012"/>
          </a:xfrm>
          <a:prstGeom prst="parallelogram">
            <a:avLst>
              <a:gd name="adj" fmla="val 39269"/>
            </a:avLst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16387" name="Shape 154"/>
          <p:cNvSpPr>
            <a:spLocks noChangeArrowheads="1"/>
          </p:cNvSpPr>
          <p:nvPr/>
        </p:nvSpPr>
        <p:spPr bwMode="auto">
          <a:xfrm>
            <a:off x="468313" y="484188"/>
            <a:ext cx="3825875" cy="481012"/>
          </a:xfrm>
          <a:prstGeom prst="parallelogram">
            <a:avLst>
              <a:gd name="adj" fmla="val 39290"/>
            </a:avLst>
          </a:prstGeom>
          <a:solidFill>
            <a:srgbClr val="1381C0"/>
          </a:solidFill>
          <a:ln w="9525">
            <a:noFill/>
            <a:miter lim="800000"/>
            <a:headEnd/>
            <a:tailEnd/>
          </a:ln>
        </p:spPr>
        <p:txBody>
          <a:bodyPr lIns="0" tIns="45700" rIns="0" bIns="720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b="1">
                <a:solidFill>
                  <a:schemeClr val="bg1"/>
                </a:solidFill>
              </a:rPr>
              <a:t>САЕ «БЕЗОПАСНАЯ ОКРУЖАЮЩАЯ СРЕДА»</a:t>
            </a:r>
          </a:p>
        </p:txBody>
      </p:sp>
      <p:pic>
        <p:nvPicPr>
          <p:cNvPr id="16388" name="Shape 1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8" y="488950"/>
            <a:ext cx="1935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44888"/>
            <a:ext cx="428466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http://hdwallpapers2013.com/wp-content/uploads/2012/10/tornado-wallpaper-wid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9588" y="3597275"/>
            <a:ext cx="4824412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http://timenews.in.ua/wp-content/uploads/2013/12/920x710x20130408104923.jpg.pagespeed.ic.u402FkvXW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39975" y="1341438"/>
            <a:ext cx="44640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0" y="3716338"/>
            <a:ext cx="4448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chemeClr val="tx1"/>
                </a:solidFill>
              </a:rPr>
              <a:t>Быстро</a:t>
            </a:r>
          </a:p>
          <a:p>
            <a:pPr eaLnBrk="0" hangingPunct="0"/>
            <a:r>
              <a:rPr lang="ru-RU" sz="2400" b="1">
                <a:solidFill>
                  <a:schemeClr val="tx1"/>
                </a:solidFill>
              </a:rPr>
              <a:t>развивающиеся</a:t>
            </a:r>
          </a:p>
          <a:p>
            <a:pPr eaLnBrk="0" hangingPunct="0"/>
            <a:r>
              <a:rPr lang="ru-RU" sz="2400" b="1">
                <a:solidFill>
                  <a:schemeClr val="tx1"/>
                </a:solidFill>
              </a:rPr>
              <a:t>события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615950" y="14033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ВЫЗОВ</a:t>
            </a:r>
          </a:p>
        </p:txBody>
      </p:sp>
      <p:sp>
        <p:nvSpPr>
          <p:cNvPr id="16394" name="TextBox 3"/>
          <p:cNvSpPr txBox="1">
            <a:spLocks noChangeArrowheads="1"/>
          </p:cNvSpPr>
          <p:nvPr/>
        </p:nvSpPr>
        <p:spPr bwMode="auto">
          <a:xfrm>
            <a:off x="0" y="1916113"/>
            <a:ext cx="3024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Загрязнения</a:t>
            </a:r>
          </a:p>
          <a:p>
            <a:pPr eaLnBrk="0" hangingPunct="0"/>
            <a:r>
              <a:rPr lang="ru-RU" sz="20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антропогенный нагрев</a:t>
            </a:r>
          </a:p>
        </p:txBody>
      </p:sp>
      <p:sp>
        <p:nvSpPr>
          <p:cNvPr id="16395" name="Стрелка вправо 4"/>
          <p:cNvSpPr>
            <a:spLocks noChangeArrowheads="1"/>
          </p:cNvSpPr>
          <p:nvPr/>
        </p:nvSpPr>
        <p:spPr bwMode="auto">
          <a:xfrm>
            <a:off x="2700338" y="2349500"/>
            <a:ext cx="360362" cy="287338"/>
          </a:xfrm>
          <a:prstGeom prst="rightArrow">
            <a:avLst>
              <a:gd name="adj1" fmla="val 50000"/>
              <a:gd name="adj2" fmla="val 50166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6" name="TextBox 6"/>
          <p:cNvSpPr txBox="1">
            <a:spLocks noChangeArrowheads="1"/>
          </p:cNvSpPr>
          <p:nvPr/>
        </p:nvSpPr>
        <p:spPr bwMode="auto">
          <a:xfrm>
            <a:off x="3419475" y="1989138"/>
            <a:ext cx="2484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Негативные изменения климата</a:t>
            </a:r>
          </a:p>
        </p:txBody>
      </p:sp>
      <p:sp>
        <p:nvSpPr>
          <p:cNvPr id="16397" name="Стрелка вправо 12"/>
          <p:cNvSpPr>
            <a:spLocks noChangeArrowheads="1"/>
          </p:cNvSpPr>
          <p:nvPr/>
        </p:nvSpPr>
        <p:spPr bwMode="auto">
          <a:xfrm>
            <a:off x="5940425" y="2349500"/>
            <a:ext cx="365125" cy="315913"/>
          </a:xfrm>
          <a:prstGeom prst="rightArrow">
            <a:avLst>
              <a:gd name="adj1" fmla="val 50000"/>
              <a:gd name="adj2" fmla="val 28894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98" name="TextBox 7"/>
          <p:cNvSpPr txBox="1">
            <a:spLocks noChangeArrowheads="1"/>
          </p:cNvSpPr>
          <p:nvPr/>
        </p:nvSpPr>
        <p:spPr bwMode="auto">
          <a:xfrm>
            <a:off x="6983413" y="2060575"/>
            <a:ext cx="21605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5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Смертность</a:t>
            </a:r>
          </a:p>
        </p:txBody>
      </p:sp>
      <p:sp>
        <p:nvSpPr>
          <p:cNvPr id="16399" name="TextBox 14"/>
          <p:cNvSpPr txBox="1">
            <a:spLocks noChangeArrowheads="1"/>
          </p:cNvSpPr>
          <p:nvPr/>
        </p:nvSpPr>
        <p:spPr bwMode="auto">
          <a:xfrm>
            <a:off x="395288" y="30686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ПРОБЛЕМЫ</a:t>
            </a:r>
          </a:p>
        </p:txBody>
      </p:sp>
      <p:sp>
        <p:nvSpPr>
          <p:cNvPr id="16400" name="TextBox 9"/>
          <p:cNvSpPr txBox="1">
            <a:spLocks noChangeArrowheads="1"/>
          </p:cNvSpPr>
          <p:nvPr/>
        </p:nvSpPr>
        <p:spPr bwMode="auto">
          <a:xfrm>
            <a:off x="3132138" y="3644900"/>
            <a:ext cx="2881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Мониторинг моделирование</a:t>
            </a:r>
          </a:p>
        </p:txBody>
      </p:sp>
      <p:sp>
        <p:nvSpPr>
          <p:cNvPr id="16401" name="TextBox 10"/>
          <p:cNvSpPr txBox="1">
            <a:spLocks noChangeArrowheads="1"/>
          </p:cNvSpPr>
          <p:nvPr/>
        </p:nvSpPr>
        <p:spPr bwMode="auto">
          <a:xfrm>
            <a:off x="6797675" y="4008438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Прогноз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50"/>
          <p:cNvSpPr>
            <a:spLocks noChangeArrowheads="1"/>
          </p:cNvSpPr>
          <p:nvPr/>
        </p:nvSpPr>
        <p:spPr bwMode="auto">
          <a:xfrm>
            <a:off x="0" y="484188"/>
            <a:ext cx="392113" cy="481012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18434" name="Shape 153"/>
          <p:cNvSpPr>
            <a:spLocks noChangeArrowheads="1"/>
          </p:cNvSpPr>
          <p:nvPr/>
        </p:nvSpPr>
        <p:spPr bwMode="auto">
          <a:xfrm>
            <a:off x="0" y="484188"/>
            <a:ext cx="619125" cy="481012"/>
          </a:xfrm>
          <a:prstGeom prst="parallelogram">
            <a:avLst>
              <a:gd name="adj" fmla="val 39269"/>
            </a:avLst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18435" name="Shape 154"/>
          <p:cNvSpPr>
            <a:spLocks noChangeArrowheads="1"/>
          </p:cNvSpPr>
          <p:nvPr/>
        </p:nvSpPr>
        <p:spPr bwMode="auto">
          <a:xfrm>
            <a:off x="468313" y="484188"/>
            <a:ext cx="3825875" cy="481012"/>
          </a:xfrm>
          <a:prstGeom prst="parallelogram">
            <a:avLst>
              <a:gd name="adj" fmla="val 39290"/>
            </a:avLst>
          </a:prstGeom>
          <a:solidFill>
            <a:srgbClr val="1381C0"/>
          </a:solidFill>
          <a:ln w="9525">
            <a:noFill/>
            <a:miter lim="800000"/>
            <a:headEnd/>
            <a:tailEnd/>
          </a:ln>
        </p:spPr>
        <p:txBody>
          <a:bodyPr lIns="0" tIns="45700" rIns="0" bIns="720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b="1">
                <a:solidFill>
                  <a:schemeClr val="bg1"/>
                </a:solidFill>
              </a:rPr>
              <a:t>САЕ «БЕЗОПАСНАЯ ОКРУЖАЮЩАЯ СРЕДА»</a:t>
            </a:r>
          </a:p>
        </p:txBody>
      </p:sp>
      <p:pic>
        <p:nvPicPr>
          <p:cNvPr id="18436" name="Shape 1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8" y="488950"/>
            <a:ext cx="1935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16"/>
          <p:cNvSpPr>
            <a:spLocks noChangeArrowheads="1"/>
          </p:cNvSpPr>
          <p:nvPr/>
        </p:nvSpPr>
        <p:spPr bwMode="auto">
          <a:xfrm>
            <a:off x="287338" y="1501775"/>
            <a:ext cx="6264275" cy="4608513"/>
          </a:xfrm>
          <a:prstGeom prst="rect">
            <a:avLst/>
          </a:prstGeom>
          <a:noFill/>
          <a:ln w="12700" algn="ctr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Структурные</a:t>
            </a:r>
          </a:p>
          <a:p>
            <a:pPr eaLnBrk="0" hangingPunct="0"/>
            <a:r>
              <a:rPr lang="ru-RU"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подразделения ННГУ </a:t>
            </a:r>
          </a:p>
          <a:p>
            <a:pPr eaLnBrk="0" hangingPunct="0"/>
            <a:r>
              <a:rPr lang="ru-RU"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участники</a:t>
            </a:r>
          </a:p>
          <a:p>
            <a:pPr eaLnBrk="0" hangingPunct="0"/>
            <a:r>
              <a:rPr lang="ru-RU"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консорциума</a:t>
            </a:r>
          </a:p>
        </p:txBody>
      </p:sp>
      <p:sp>
        <p:nvSpPr>
          <p:cNvPr id="18438" name="Скругленный прямоугольник 2"/>
          <p:cNvSpPr>
            <a:spLocks noChangeArrowheads="1"/>
          </p:cNvSpPr>
          <p:nvPr/>
        </p:nvSpPr>
        <p:spPr bwMode="auto">
          <a:xfrm>
            <a:off x="2771775" y="1628775"/>
            <a:ext cx="3529013" cy="9906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Кафедра Физики окружающей среды и геоинформационных технологий </a:t>
            </a:r>
          </a:p>
          <a:p>
            <a:pPr algn="ctr" eaLnBrk="0" hangingPunct="0"/>
            <a:r>
              <a:rPr lang="ru-RU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Рук. Е.А. Мареев</a:t>
            </a:r>
          </a:p>
          <a:p>
            <a:pPr eaLnBrk="0" hangingPunct="0"/>
            <a:endParaRPr lang="ru-RU" sz="2400">
              <a:solidFill>
                <a:schemeClr val="tx1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8439" name="Скругленный прямоугольник 17"/>
          <p:cNvSpPr>
            <a:spLocks noChangeArrowheads="1"/>
          </p:cNvSpPr>
          <p:nvPr/>
        </p:nvSpPr>
        <p:spPr bwMode="auto">
          <a:xfrm>
            <a:off x="573088" y="2870200"/>
            <a:ext cx="1800225" cy="79216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Кафедра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Электродинамики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Рук. Кудрин А.В.</a:t>
            </a:r>
          </a:p>
        </p:txBody>
      </p:sp>
      <p:sp>
        <p:nvSpPr>
          <p:cNvPr id="18440" name="Скругленный прямоугольник 18"/>
          <p:cNvSpPr>
            <a:spLocks noChangeArrowheads="1"/>
          </p:cNvSpPr>
          <p:nvPr/>
        </p:nvSpPr>
        <p:spPr bwMode="auto">
          <a:xfrm>
            <a:off x="2592388" y="2870200"/>
            <a:ext cx="1727200" cy="79216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Кафедра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Акустики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Рук. Гурбатов С.Н.</a:t>
            </a:r>
          </a:p>
          <a:p>
            <a:pPr eaLnBrk="0" hangingPunct="0"/>
            <a:endParaRPr lang="ru-RU" sz="2400">
              <a:solidFill>
                <a:schemeClr val="tx1"/>
              </a:solidFill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8441" name="Скругленный прямоугольник 19"/>
          <p:cNvSpPr>
            <a:spLocks noChangeArrowheads="1"/>
          </p:cNvSpPr>
          <p:nvPr/>
        </p:nvSpPr>
        <p:spPr bwMode="auto">
          <a:xfrm>
            <a:off x="4535488" y="2870200"/>
            <a:ext cx="1765300" cy="79216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Кафедра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Экологии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Рук. Гелашвили Д.Б.</a:t>
            </a:r>
          </a:p>
        </p:txBody>
      </p:sp>
      <p:sp>
        <p:nvSpPr>
          <p:cNvPr id="18442" name="Прямоугольник 26"/>
          <p:cNvSpPr>
            <a:spLocks noChangeArrowheads="1"/>
          </p:cNvSpPr>
          <p:nvPr/>
        </p:nvSpPr>
        <p:spPr bwMode="auto">
          <a:xfrm>
            <a:off x="6732588" y="1501775"/>
            <a:ext cx="2160587" cy="4608513"/>
          </a:xfrm>
          <a:prstGeom prst="rect">
            <a:avLst/>
          </a:prstGeom>
          <a:noFill/>
          <a:ln w="12700" algn="ctr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Ассоциированные участники консорциума</a:t>
            </a:r>
          </a:p>
        </p:txBody>
      </p:sp>
      <p:sp>
        <p:nvSpPr>
          <p:cNvPr id="18443" name="Скругленный прямоугольник 21"/>
          <p:cNvSpPr>
            <a:spLocks noChangeArrowheads="1"/>
          </p:cNvSpPr>
          <p:nvPr/>
        </p:nvSpPr>
        <p:spPr bwMode="auto">
          <a:xfrm>
            <a:off x="573088" y="3997325"/>
            <a:ext cx="1800225" cy="79216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Лаборатория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С.С. Зилитинкевича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(ФППС)</a:t>
            </a:r>
          </a:p>
        </p:txBody>
      </p:sp>
      <p:sp>
        <p:nvSpPr>
          <p:cNvPr id="18444" name="Скругленный прямоугольник 22"/>
          <p:cNvSpPr>
            <a:spLocks noChangeArrowheads="1"/>
          </p:cNvSpPr>
          <p:nvPr/>
        </p:nvSpPr>
        <p:spPr bwMode="auto">
          <a:xfrm>
            <a:off x="2592388" y="3997325"/>
            <a:ext cx="1727200" cy="79216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Лаборатория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О.В. Руденко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(МЕДЛАБ)</a:t>
            </a:r>
          </a:p>
        </p:txBody>
      </p:sp>
      <p:sp>
        <p:nvSpPr>
          <p:cNvPr id="18445" name="Скругленный прямоугольник 23"/>
          <p:cNvSpPr>
            <a:spLocks noChangeArrowheads="1"/>
          </p:cNvSpPr>
          <p:nvPr/>
        </p:nvSpPr>
        <p:spPr bwMode="auto">
          <a:xfrm>
            <a:off x="4572000" y="4005263"/>
            <a:ext cx="1728788" cy="79216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Лаборатория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К. Прайса</a:t>
            </a:r>
          </a:p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(моделирование в геофизике)</a:t>
            </a:r>
          </a:p>
        </p:txBody>
      </p:sp>
      <p:sp>
        <p:nvSpPr>
          <p:cNvPr id="18446" name="Скругленный прямоугольник 24"/>
          <p:cNvSpPr>
            <a:spLocks noChangeArrowheads="1"/>
          </p:cNvSpPr>
          <p:nvPr/>
        </p:nvSpPr>
        <p:spPr bwMode="auto">
          <a:xfrm>
            <a:off x="1547813" y="5084763"/>
            <a:ext cx="1798637" cy="79216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НИРФИ</a:t>
            </a:r>
          </a:p>
        </p:txBody>
      </p:sp>
      <p:sp>
        <p:nvSpPr>
          <p:cNvPr id="18447" name="Скругленный прямоугольник 28"/>
          <p:cNvSpPr>
            <a:spLocks noChangeArrowheads="1"/>
          </p:cNvSpPr>
          <p:nvPr/>
        </p:nvSpPr>
        <p:spPr bwMode="auto">
          <a:xfrm>
            <a:off x="3995738" y="5084763"/>
            <a:ext cx="1763712" cy="79216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ВШОПФ</a:t>
            </a:r>
          </a:p>
        </p:txBody>
      </p:sp>
      <p:sp>
        <p:nvSpPr>
          <p:cNvPr id="18448" name="Скругленный прямоугольник 27"/>
          <p:cNvSpPr>
            <a:spLocks noChangeArrowheads="1"/>
          </p:cNvSpPr>
          <p:nvPr/>
        </p:nvSpPr>
        <p:spPr bwMode="auto">
          <a:xfrm>
            <a:off x="6948488" y="2870200"/>
            <a:ext cx="1763712" cy="1217613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ИПФ РАН</a:t>
            </a: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6948488" y="4789488"/>
            <a:ext cx="1763712" cy="1016000"/>
          </a:xfrm>
          <a:prstGeom prst="roundRect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Департамент Росгидромета по ПФО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50"/>
          <p:cNvSpPr>
            <a:spLocks noChangeArrowheads="1"/>
          </p:cNvSpPr>
          <p:nvPr/>
        </p:nvSpPr>
        <p:spPr bwMode="auto">
          <a:xfrm>
            <a:off x="0" y="484188"/>
            <a:ext cx="392113" cy="481012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20482" name="Shape 153"/>
          <p:cNvSpPr>
            <a:spLocks noChangeArrowheads="1"/>
          </p:cNvSpPr>
          <p:nvPr/>
        </p:nvSpPr>
        <p:spPr bwMode="auto">
          <a:xfrm>
            <a:off x="0" y="484188"/>
            <a:ext cx="619125" cy="481012"/>
          </a:xfrm>
          <a:prstGeom prst="parallelogram">
            <a:avLst>
              <a:gd name="adj" fmla="val 39269"/>
            </a:avLst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20483" name="Shape 154"/>
          <p:cNvSpPr>
            <a:spLocks noChangeArrowheads="1"/>
          </p:cNvSpPr>
          <p:nvPr/>
        </p:nvSpPr>
        <p:spPr bwMode="auto">
          <a:xfrm>
            <a:off x="468313" y="484188"/>
            <a:ext cx="3825875" cy="481012"/>
          </a:xfrm>
          <a:prstGeom prst="parallelogram">
            <a:avLst>
              <a:gd name="adj" fmla="val 39290"/>
            </a:avLst>
          </a:prstGeom>
          <a:solidFill>
            <a:srgbClr val="1381C0"/>
          </a:solidFill>
          <a:ln w="9525">
            <a:noFill/>
            <a:miter lim="800000"/>
            <a:headEnd/>
            <a:tailEnd/>
          </a:ln>
        </p:spPr>
        <p:txBody>
          <a:bodyPr lIns="0" tIns="45700" rIns="0" bIns="720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b="1">
                <a:solidFill>
                  <a:schemeClr val="bg1"/>
                </a:solidFill>
              </a:rPr>
              <a:t>САЕ «БЕЗОПАСНАЯ ОКРУЖАЮЩАЯ СРЕДА»</a:t>
            </a:r>
          </a:p>
        </p:txBody>
      </p:sp>
      <p:pic>
        <p:nvPicPr>
          <p:cNvPr id="20484" name="Shape 1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8" y="488950"/>
            <a:ext cx="1935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Заголовок 1"/>
          <p:cNvSpPr>
            <a:spLocks/>
          </p:cNvSpPr>
          <p:nvPr/>
        </p:nvSpPr>
        <p:spPr bwMode="auto">
          <a:xfrm>
            <a:off x="250825" y="981075"/>
            <a:ext cx="8496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1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ФУНКЦИОНАЛЬНЫЕ ЯДРА</a:t>
            </a:r>
            <a:br>
              <a:rPr lang="ru-RU" sz="1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8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НАУЧНО-ОБРАЗОВАТЕЛЬНЫЕ ПРОЕКТЫ</a:t>
            </a:r>
          </a:p>
        </p:txBody>
      </p:sp>
      <p:sp>
        <p:nvSpPr>
          <p:cNvPr id="20486" name="Скругленный прямоугольник 6"/>
          <p:cNvSpPr>
            <a:spLocks noChangeArrowheads="1"/>
          </p:cNvSpPr>
          <p:nvPr/>
        </p:nvSpPr>
        <p:spPr bwMode="auto">
          <a:xfrm>
            <a:off x="395288" y="1989138"/>
            <a:ext cx="8496300" cy="1152525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sz="18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ВОЛНОВАЯ ДИАГНОСТИКА ГЕОСФЕР И КОСМИЧЕСКАЯ ПОГОДА</a:t>
            </a:r>
          </a:p>
          <a:p>
            <a:pPr eaLnBrk="0" hangingPunct="0"/>
            <a:r>
              <a:rPr lang="ru-RU" sz="12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Разработка методов и средств волновой диагностики атмосферы, ионосферы и магнитосферы Земли. Развитие комплекса аппаратуры для дистанционного зондирования окружающей среды (в состав которого входят комплекс аппаратуры для микроволнового зондирования атмосферы, поверхности суши и водоемов</a:t>
            </a:r>
          </a:p>
        </p:txBody>
      </p:sp>
      <p:sp>
        <p:nvSpPr>
          <p:cNvPr id="20487" name="Скругленный прямоугольник 5"/>
          <p:cNvSpPr>
            <a:spLocks noChangeArrowheads="1"/>
          </p:cNvSpPr>
          <p:nvPr/>
        </p:nvSpPr>
        <p:spPr bwMode="auto">
          <a:xfrm>
            <a:off x="395288" y="3429000"/>
            <a:ext cx="8496300" cy="10795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sz="18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ГЕОЭЛЕКТРОМАГНИТНЫЙ МЕГАПОЛИС</a:t>
            </a:r>
          </a:p>
          <a:p>
            <a:pPr eaLnBrk="0" hangingPunct="0"/>
            <a:r>
              <a:rPr lang="ru-RU" sz="12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Исследование и прогноз опасных быстроразвивающихся явлений (природные и техногенные катастрофы). Моделирование, параметризация и диагностика электромагнитной погоды крупного промышленного центра с помощью комплекса по приему и регистрации электромагнитных полей</a:t>
            </a:r>
          </a:p>
        </p:txBody>
      </p:sp>
      <p:sp>
        <p:nvSpPr>
          <p:cNvPr id="20488" name="Скругленный прямоугольник 2"/>
          <p:cNvSpPr>
            <a:spLocks noChangeArrowheads="1"/>
          </p:cNvSpPr>
          <p:nvPr/>
        </p:nvSpPr>
        <p:spPr bwMode="auto">
          <a:xfrm>
            <a:off x="395288" y="4797425"/>
            <a:ext cx="8496300" cy="17272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ru-RU" sz="18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ПЕРСОНАЛЬНАЯ ОКРУЖАЮЩАЯ СРЕДА (СЕТЕВАЯ ГЕОЭКОЛОГИЯ)</a:t>
            </a:r>
          </a:p>
          <a:p>
            <a:pPr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Разработка и внедрение в практику новых методов и инструментальных средств для метеорологических и гидрометеорологических наблюдений; развитие сетевых геоинформационных технологий и комплексных методов, объединяющих новые измерительные технологии с их программной поддержкой, для использования в оперативной дистанционной диагностике и прогнозировании опасных природных явлений.</a:t>
            </a:r>
          </a:p>
          <a:p>
            <a:pPr eaLnBrk="0" hangingPunct="0"/>
            <a:r>
              <a:rPr lang="ru-RU" sz="11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разработка и практические приложения концепций «персональной окружающей среды» и «персональной метеорологии»</a:t>
            </a:r>
          </a:p>
          <a:p>
            <a:pPr eaLnBrk="0" hangingPunct="0"/>
            <a:endParaRPr lang="ru-RU" sz="1100" b="1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/>
            <a:endParaRPr lang="ru-RU" sz="11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50"/>
          <p:cNvSpPr>
            <a:spLocks noChangeArrowheads="1"/>
          </p:cNvSpPr>
          <p:nvPr/>
        </p:nvSpPr>
        <p:spPr bwMode="auto">
          <a:xfrm>
            <a:off x="0" y="484188"/>
            <a:ext cx="392113" cy="481012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26626" name="Shape 153"/>
          <p:cNvSpPr>
            <a:spLocks noChangeArrowheads="1"/>
          </p:cNvSpPr>
          <p:nvPr/>
        </p:nvSpPr>
        <p:spPr bwMode="auto">
          <a:xfrm>
            <a:off x="0" y="484188"/>
            <a:ext cx="619125" cy="481012"/>
          </a:xfrm>
          <a:prstGeom prst="parallelogram">
            <a:avLst>
              <a:gd name="adj" fmla="val 39269"/>
            </a:avLst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26627" name="Shape 154"/>
          <p:cNvSpPr>
            <a:spLocks noChangeArrowheads="1"/>
          </p:cNvSpPr>
          <p:nvPr/>
        </p:nvSpPr>
        <p:spPr bwMode="auto">
          <a:xfrm>
            <a:off x="468313" y="484188"/>
            <a:ext cx="3825875" cy="481012"/>
          </a:xfrm>
          <a:prstGeom prst="parallelogram">
            <a:avLst>
              <a:gd name="adj" fmla="val 39290"/>
            </a:avLst>
          </a:prstGeom>
          <a:solidFill>
            <a:srgbClr val="1381C0"/>
          </a:solidFill>
          <a:ln w="9525">
            <a:noFill/>
            <a:miter lim="800000"/>
            <a:headEnd/>
            <a:tailEnd/>
          </a:ln>
        </p:spPr>
        <p:txBody>
          <a:bodyPr lIns="0" tIns="45700" rIns="0" bIns="720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b="1">
                <a:solidFill>
                  <a:schemeClr val="bg1"/>
                </a:solidFill>
              </a:rPr>
              <a:t>САЕ «БЕЗОПАСНАЯ ОКРУЖАЮЩАЯ СРЕДА»</a:t>
            </a:r>
          </a:p>
        </p:txBody>
      </p:sp>
      <p:pic>
        <p:nvPicPr>
          <p:cNvPr id="26628" name="Shape 1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8" y="488950"/>
            <a:ext cx="1935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Заголовок 1"/>
          <p:cNvSpPr txBox="1">
            <a:spLocks/>
          </p:cNvSpPr>
          <p:nvPr/>
        </p:nvSpPr>
        <p:spPr bwMode="auto">
          <a:xfrm>
            <a:off x="250825" y="1125538"/>
            <a:ext cx="86058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ПЕРЕЧЕНЬ ОСНОВНЫХ КУРСОВ ПО КАФЕДРЕ ФОС</a:t>
            </a:r>
            <a:endParaRPr lang="ru-RU" sz="18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539750" y="1438275"/>
            <a:ext cx="8351838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300" b="1">
                <a:solidFill>
                  <a:srgbClr val="FF6600"/>
                </a:solidFill>
                <a:cs typeface="Times New Roman" pitchFamily="18" charset="0"/>
              </a:rPr>
              <a:t>Общие курсы по направлению подготовки магистров:</a:t>
            </a:r>
            <a:endParaRPr lang="ru-RU" sz="1300">
              <a:solidFill>
                <a:srgbClr val="FF6600"/>
              </a:solidFill>
              <a:cs typeface="Times New Roman" pitchFamily="18" charset="0"/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Общая геофизика</a:t>
            </a: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Гидродинамика атмосферы и океана</a:t>
            </a: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Геофизическая электродинамика 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Теория климата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Радиофизические методы изучения окружающей среды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Современные методы прогноза погоды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Физические основы экологии и моделирование экосистем</a:t>
            </a:r>
          </a:p>
          <a:p>
            <a:pPr eaLnBrk="0" hangingPunct="0"/>
            <a:endParaRPr lang="ru-RU" sz="800">
              <a:solidFill>
                <a:schemeClr val="tx1"/>
              </a:solidFill>
            </a:endParaRPr>
          </a:p>
          <a:p>
            <a:pPr eaLnBrk="0" hangingPunct="0"/>
            <a:r>
              <a:rPr lang="ru-RU" sz="1300" b="1">
                <a:solidFill>
                  <a:srgbClr val="FF6600"/>
                </a:solidFill>
                <a:cs typeface="Times New Roman" pitchFamily="18" charset="0"/>
              </a:rPr>
              <a:t>Специальные курсы по направлению подготовки магистров</a:t>
            </a: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со специализацией «Физика атмосферы»: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Крупномасштабная динамика атмосферы 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Химия атмосферы 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Атмосферное электричество  и физика молнии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Ионосфера и магнитосфера Земли</a:t>
            </a:r>
          </a:p>
          <a:p>
            <a:pPr eaLnBrk="0" hangingPunct="0"/>
            <a:endParaRPr lang="ru-RU" sz="800">
              <a:solidFill>
                <a:schemeClr val="tx1"/>
              </a:solidFill>
            </a:endParaRPr>
          </a:p>
          <a:p>
            <a:pPr eaLnBrk="0" hangingPunct="0"/>
            <a:r>
              <a:rPr lang="ru-RU" sz="1300" b="1">
                <a:solidFill>
                  <a:srgbClr val="FF6600"/>
                </a:solidFill>
                <a:cs typeface="Times New Roman" pitchFamily="18" charset="0"/>
              </a:rPr>
              <a:t>Специальные курсы по направлению подготовки магистров</a:t>
            </a:r>
            <a:endParaRPr lang="ru-RU" sz="1300">
              <a:solidFill>
                <a:srgbClr val="FF6600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со специализацией «Физика океана»: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Динамика океана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Волны в океане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Транспорт примесей и наносов в океане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Природные морские катастрофы</a:t>
            </a:r>
          </a:p>
          <a:p>
            <a:pPr eaLnBrk="0" hangingPunct="0"/>
            <a:endParaRPr lang="ru-RU" sz="800">
              <a:solidFill>
                <a:schemeClr val="tx1"/>
              </a:solidFill>
            </a:endParaRPr>
          </a:p>
          <a:p>
            <a:pPr eaLnBrk="0" hangingPunct="0"/>
            <a:r>
              <a:rPr lang="ru-RU" sz="1300" b="1">
                <a:solidFill>
                  <a:srgbClr val="FF6600"/>
                </a:solidFill>
                <a:cs typeface="Times New Roman" pitchFamily="18" charset="0"/>
              </a:rPr>
              <a:t>Специальные курсы по направлению подготовки магистров</a:t>
            </a:r>
            <a:endParaRPr lang="ru-RU" sz="1300">
              <a:solidFill>
                <a:srgbClr val="FF6600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со специализацией «Дистанционные методы изучения окружающей среды»: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Оптика атмосферы и океана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Акустика океана и атмосферы</a:t>
            </a:r>
            <a:endParaRPr lang="ru-RU" sz="1300">
              <a:solidFill>
                <a:schemeClr val="tx1"/>
              </a:solidFill>
            </a:endParaRPr>
          </a:p>
          <a:p>
            <a:pPr eaLnBrk="0" hangingPunct="0"/>
            <a:r>
              <a:rPr lang="ru-RU" sz="1300">
                <a:solidFill>
                  <a:schemeClr val="tx1"/>
                </a:solidFill>
                <a:cs typeface="Times New Roman" pitchFamily="18" charset="0"/>
              </a:rPr>
              <a:t>Радиолокационные методы диагностики и космическая океанография</a:t>
            </a:r>
            <a:endParaRPr lang="ru-RU" sz="13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50"/>
          <p:cNvSpPr>
            <a:spLocks noChangeArrowheads="1"/>
          </p:cNvSpPr>
          <p:nvPr/>
        </p:nvSpPr>
        <p:spPr bwMode="auto">
          <a:xfrm>
            <a:off x="0" y="484188"/>
            <a:ext cx="392113" cy="481012"/>
          </a:xfrm>
          <a:prstGeom prst="rect">
            <a:avLst/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22530" name="Shape 153"/>
          <p:cNvSpPr>
            <a:spLocks noChangeArrowheads="1"/>
          </p:cNvSpPr>
          <p:nvPr/>
        </p:nvSpPr>
        <p:spPr bwMode="auto">
          <a:xfrm>
            <a:off x="0" y="484188"/>
            <a:ext cx="619125" cy="481012"/>
          </a:xfrm>
          <a:prstGeom prst="parallelogram">
            <a:avLst>
              <a:gd name="adj" fmla="val 39269"/>
            </a:avLst>
          </a:prstGeom>
          <a:solidFill>
            <a:srgbClr val="0064A8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/>
          </a:p>
        </p:txBody>
      </p:sp>
      <p:sp>
        <p:nvSpPr>
          <p:cNvPr id="22531" name="Shape 154"/>
          <p:cNvSpPr>
            <a:spLocks noChangeArrowheads="1"/>
          </p:cNvSpPr>
          <p:nvPr/>
        </p:nvSpPr>
        <p:spPr bwMode="auto">
          <a:xfrm>
            <a:off x="468313" y="484188"/>
            <a:ext cx="3825875" cy="481012"/>
          </a:xfrm>
          <a:prstGeom prst="parallelogram">
            <a:avLst>
              <a:gd name="adj" fmla="val 39290"/>
            </a:avLst>
          </a:prstGeom>
          <a:solidFill>
            <a:srgbClr val="1381C0"/>
          </a:solidFill>
          <a:ln w="9525">
            <a:noFill/>
            <a:miter lim="800000"/>
            <a:headEnd/>
            <a:tailEnd/>
          </a:ln>
        </p:spPr>
        <p:txBody>
          <a:bodyPr lIns="0" tIns="45700" rIns="0" bIns="72000" anchor="ctr"/>
          <a:lstStyle/>
          <a:p>
            <a:pPr algn="ctr">
              <a:buClr>
                <a:srgbClr val="FFFFFF"/>
              </a:buClr>
              <a:buSzPct val="25000"/>
              <a:buFont typeface="Calibri" pitchFamily="34" charset="0"/>
              <a:buNone/>
            </a:pPr>
            <a:r>
              <a:rPr lang="ru-RU" b="1">
                <a:solidFill>
                  <a:schemeClr val="bg1"/>
                </a:solidFill>
              </a:rPr>
              <a:t>САЕ «БЕЗОПАСНАЯ ОКРУЖАЮЩАЯ СРЕДА»</a:t>
            </a:r>
          </a:p>
        </p:txBody>
      </p:sp>
      <p:pic>
        <p:nvPicPr>
          <p:cNvPr id="22532" name="Shape 15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8" y="488950"/>
            <a:ext cx="1935162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Заголовок 1"/>
          <p:cNvSpPr txBox="1">
            <a:spLocks/>
          </p:cNvSpPr>
          <p:nvPr/>
        </p:nvSpPr>
        <p:spPr bwMode="auto">
          <a:xfrm>
            <a:off x="250825" y="1196975"/>
            <a:ext cx="86058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ОЖИДАЕМЫЕ РЕЗУЛЬТАТЫ</a:t>
            </a:r>
            <a:br>
              <a:rPr lang="ru-RU" sz="28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</a:br>
            <a:endParaRPr lang="ru-RU" sz="28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4" name="Прямоугольник 4"/>
          <p:cNvSpPr>
            <a:spLocks noChangeArrowheads="1"/>
          </p:cNvSpPr>
          <p:nvPr/>
        </p:nvSpPr>
        <p:spPr bwMode="auto">
          <a:xfrm>
            <a:off x="539750" y="1916113"/>
            <a:ext cx="8064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8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Подготовка специалистов высокой квалификации, обладающих широким университетским кругозором, знакомых с новейшими научными достижениями в области метеорологии и геоэкологии и способных работать как в российских и зарубежных научных центрах, так и в международных экспертных организациях;</a:t>
            </a:r>
          </a:p>
          <a:p>
            <a:pPr eaLnBrk="0" hangingPunct="0"/>
            <a:r>
              <a:rPr lang="ru-RU" sz="18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Разработка и внедрение в практику новых методов и инструментальных средств для метеорологических и гидрологических наблюдений;</a:t>
            </a:r>
          </a:p>
          <a:p>
            <a:pPr eaLnBrk="0" hangingPunct="0"/>
            <a:r>
              <a:rPr lang="ru-RU" sz="18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Развитие новых сетевых геоинформационных технологий</a:t>
            </a:r>
          </a:p>
        </p:txBody>
      </p:sp>
      <p:sp>
        <p:nvSpPr>
          <p:cNvPr id="22535" name="Прямоугольник 2"/>
          <p:cNvSpPr>
            <a:spLocks noChangeArrowheads="1"/>
          </p:cNvSpPr>
          <p:nvPr/>
        </p:nvSpPr>
        <p:spPr bwMode="auto">
          <a:xfrm>
            <a:off x="611188" y="5084763"/>
            <a:ext cx="8064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000" b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Одним из важных финальных результатов должна стать организация регионального</a:t>
            </a:r>
            <a:r>
              <a:rPr lang="ru-RU" sz="2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000" b="1">
                <a:solidFill>
                  <a:srgbClr val="FF9900"/>
                </a:solidFill>
                <a:latin typeface="Tahoma" pitchFamily="34" charset="0"/>
                <a:cs typeface="Tahoma" pitchFamily="34" charset="0"/>
              </a:rPr>
              <a:t>Центра геоинформационных технологий и персональной (сетевой) экодиагностики.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475</Words>
  <Application>Microsoft Office PowerPoint</Application>
  <PresentationFormat>Экран (4:3)</PresentationFormat>
  <Paragraphs>92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Arial</vt:lpstr>
      <vt:lpstr>Tahoma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АНВ</dc:creator>
  <cp:lastModifiedBy>АНВ</cp:lastModifiedBy>
  <cp:revision>11</cp:revision>
  <dcterms:modified xsi:type="dcterms:W3CDTF">2016-03-03T11:47:10Z</dcterms:modified>
</cp:coreProperties>
</file>