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8" r:id="rId2"/>
    <p:sldId id="260" r:id="rId3"/>
    <p:sldId id="261" r:id="rId4"/>
    <p:sldId id="262" r:id="rId5"/>
    <p:sldId id="265" r:id="rId6"/>
    <p:sldId id="263" r:id="rId7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Tahoma" panose="020B0604030504040204" pitchFamily="34" charset="0"/>
      <p:regular r:id="rId13"/>
      <p:bold r:id="rId14"/>
    </p:embeddedFont>
  </p:embeddedFont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F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hape 2"/>
          <p:cNvSpPr txBox="1">
            <a:spLocks noGrp="1"/>
          </p:cNvSpPr>
          <p:nvPr>
            <p:ph type="hdr" idx="2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Font typeface="Arial" charset="0"/>
              <a:buNone/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5" name="Shape 3"/>
          <p:cNvSpPr txBox="1">
            <a:spLocks noGrp="1"/>
          </p:cNvSpPr>
          <p:nvPr>
            <p:ph type="dt" idx="10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Shape 4"/>
          <p:cNvSpPr>
            <a:spLocks noGrp="1" noRot="1" noChangeAspect="1"/>
          </p:cNvSpPr>
          <p:nvPr>
            <p:ph type="sldImg" idx="3"/>
          </p:nvPr>
        </p:nvSpPr>
        <p:spPr bwMode="auto">
          <a:xfrm>
            <a:off x="1371600" y="1143000"/>
            <a:ext cx="4114800" cy="30861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endParaRPr noProof="0">
              <a:sym typeface="Arial"/>
            </a:endParaRPr>
          </a:p>
        </p:txBody>
      </p:sp>
      <p:sp>
        <p:nvSpPr>
          <p:cNvPr id="13318" name="Shape 6"/>
          <p:cNvSpPr txBox="1">
            <a:spLocks noGrp="1"/>
          </p:cNvSpPr>
          <p:nvPr>
            <p:ph type="ftr" idx="11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Font typeface="Arial" charset="0"/>
              <a:buNone/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9" name="Shape 7"/>
          <p:cNvSpPr txBox="1">
            <a:spLocks noGrp="1"/>
          </p:cNvSpPr>
          <p:nvPr>
            <p:ph type="sldNum" idx="12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761679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hape 130"/>
          <p:cNvSpPr>
            <a:spLocks noGrp="1" noRot="1" noChangeAspect="1"/>
          </p:cNvSpPr>
          <p:nvPr>
            <p:ph type="sldImg" idx="2"/>
          </p:nvPr>
        </p:nvSpPr>
        <p:spPr>
          <a:ln w="9525">
            <a:headEnd/>
            <a:tailEnd/>
          </a:ln>
        </p:spPr>
      </p:sp>
      <p:sp>
        <p:nvSpPr>
          <p:cNvPr id="15362" name="Shape 131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</a:pPr>
            <a:endParaRPr lang="ru-RU" smtClean="0">
              <a:solidFill>
                <a:srgbClr val="000000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15363" name="Shape 13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415334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hape 157"/>
          <p:cNvSpPr>
            <a:spLocks noGrp="1" noRot="1" noChangeAspect="1"/>
          </p:cNvSpPr>
          <p:nvPr>
            <p:ph type="sldImg" idx="2"/>
          </p:nvPr>
        </p:nvSpPr>
        <p:spPr>
          <a:ln w="9525">
            <a:headEnd/>
            <a:tailEnd/>
          </a:ln>
        </p:spPr>
      </p:sp>
      <p:sp>
        <p:nvSpPr>
          <p:cNvPr id="17410" name="Shape 158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</a:pPr>
            <a:endParaRPr lang="ru-RU" smtClean="0">
              <a:solidFill>
                <a:srgbClr val="000000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17411" name="Shape 15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05965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hape 157"/>
          <p:cNvSpPr>
            <a:spLocks noGrp="1" noRot="1" noChangeAspect="1" noTextEdit="1"/>
          </p:cNvSpPr>
          <p:nvPr>
            <p:ph type="sldImg" idx="2"/>
          </p:nvPr>
        </p:nvSpPr>
        <p:spPr>
          <a:ln w="9525">
            <a:headEnd/>
            <a:tailEnd/>
          </a:ln>
        </p:spPr>
      </p:sp>
      <p:sp>
        <p:nvSpPr>
          <p:cNvPr id="19458" name="Shape 158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</a:pPr>
            <a:endParaRPr lang="ru-RU" smtClean="0">
              <a:solidFill>
                <a:srgbClr val="000000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19459" name="Shape 159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b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771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hape 157"/>
          <p:cNvSpPr>
            <a:spLocks noGrp="1" noRot="1" noChangeAspect="1" noTextEdit="1"/>
          </p:cNvSpPr>
          <p:nvPr>
            <p:ph type="sldImg" idx="2"/>
          </p:nvPr>
        </p:nvSpPr>
        <p:spPr>
          <a:ln w="9525">
            <a:headEnd/>
            <a:tailEnd/>
          </a:ln>
        </p:spPr>
      </p:sp>
      <p:sp>
        <p:nvSpPr>
          <p:cNvPr id="21506" name="Shape 158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</a:pPr>
            <a:endParaRPr lang="ru-RU" smtClean="0">
              <a:solidFill>
                <a:srgbClr val="000000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21507" name="Shape 159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b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047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hape 157"/>
          <p:cNvSpPr>
            <a:spLocks noGrp="1" noRot="1" noChangeAspect="1" noTextEdit="1"/>
          </p:cNvSpPr>
          <p:nvPr>
            <p:ph type="sldImg" idx="2"/>
          </p:nvPr>
        </p:nvSpPr>
        <p:spPr>
          <a:ln w="9525">
            <a:headEnd/>
            <a:tailEnd/>
          </a:ln>
        </p:spPr>
      </p:sp>
      <p:sp>
        <p:nvSpPr>
          <p:cNvPr id="27650" name="Shape 158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</a:pPr>
            <a:endParaRPr lang="ru-RU" smtClean="0">
              <a:solidFill>
                <a:srgbClr val="000000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27651" name="Shape 159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b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050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157"/>
          <p:cNvSpPr>
            <a:spLocks noGrp="1" noRot="1" noChangeAspect="1" noTextEdit="1"/>
          </p:cNvSpPr>
          <p:nvPr>
            <p:ph type="sldImg" idx="2"/>
          </p:nvPr>
        </p:nvSpPr>
        <p:spPr>
          <a:ln w="9525">
            <a:headEnd/>
            <a:tailEnd/>
          </a:ln>
        </p:spPr>
      </p:sp>
      <p:sp>
        <p:nvSpPr>
          <p:cNvPr id="23554" name="Shape 158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</a:pPr>
            <a:endParaRPr lang="ru-RU" smtClean="0">
              <a:solidFill>
                <a:srgbClr val="000000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23555" name="Shape 159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b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247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Shape 12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hape 13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2396398" y="57872"/>
            <a:ext cx="4351198" cy="78867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1270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685800" indent="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2pPr>
            <a:lvl3pPr marL="1143000" indent="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4pPr>
            <a:lvl5pPr marL="20574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5pPr>
            <a:lvl6pPr marL="25146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4" name="Shape 11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hape 12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hape 13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4623598" y="2285273"/>
            <a:ext cx="5811898" cy="19715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623024" y="370673"/>
            <a:ext cx="5811898" cy="58007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1270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685800" indent="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2pPr>
            <a:lvl3pPr marL="1143000" indent="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4pPr>
            <a:lvl5pPr marL="20574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5pPr>
            <a:lvl6pPr marL="25146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4" name="Shape 11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hape 12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hape 13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685800" y="1122362"/>
            <a:ext cx="7772400" cy="2387699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 baseline="0"/>
            </a:lvl2pPr>
            <a:lvl3pPr marL="0" marR="0" indent="0" algn="l" rtl="0">
              <a:spcBef>
                <a:spcPts val="0"/>
              </a:spcBef>
              <a:defRPr sz="1800" b="0" i="0" u="none" strike="noStrike" cap="none" baseline="0"/>
            </a:lvl3pPr>
            <a:lvl4pPr marL="0" marR="0" indent="0" algn="l" rtl="0">
              <a:spcBef>
                <a:spcPts val="0"/>
              </a:spcBef>
              <a:defRPr sz="1800" b="0" i="0" u="none" strike="noStrike" cap="none" baseline="0"/>
            </a:lvl4pPr>
            <a:lvl5pPr marL="0" marR="0" indent="0" algn="l" rtl="0">
              <a:spcBef>
                <a:spcPts val="0"/>
              </a:spcBef>
              <a:defRPr sz="1800" b="0" i="0" u="none" strike="noStrike" cap="none" baseline="0"/>
            </a:lvl5pPr>
            <a:lvl6pPr marL="0" marR="0" indent="0" algn="l" rtl="0">
              <a:spcBef>
                <a:spcPts val="0"/>
              </a:spcBef>
              <a:defRPr sz="1800" b="0" i="0" u="none" strike="noStrike" cap="none" baseline="0"/>
            </a:lvl6pPr>
            <a:lvl7pPr marL="0" marR="0" indent="0" algn="l" rtl="0">
              <a:spcBef>
                <a:spcPts val="0"/>
              </a:spcBef>
              <a:defRPr sz="1800" b="0" i="0" u="none" strike="noStrike" cap="none" baseline="0"/>
            </a:lvl7pPr>
            <a:lvl8pPr marL="0" marR="0" indent="0" algn="l" rtl="0">
              <a:spcBef>
                <a:spcPts val="0"/>
              </a:spcBef>
              <a:defRPr sz="1800" b="0" i="0" u="none" strike="noStrike" cap="none" baseline="0"/>
            </a:lvl8pPr>
            <a:lvl9pPr marL="0" marR="0" indent="0" algn="l" rtl="0">
              <a:spcBef>
                <a:spcPts val="0"/>
              </a:spcBef>
              <a:defRPr sz="1800" b="0" i="0" u="none" strike="noStrike" cap="none" baseline="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11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hape 12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hape 13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19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1270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685800" indent="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2pPr>
            <a:lvl3pPr marL="1143000" indent="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4pPr>
            <a:lvl5pPr marL="20574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5pPr>
            <a:lvl6pPr marL="25146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4" name="Shape 11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hape 12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hape 13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623887" y="1709739"/>
            <a:ext cx="7886700" cy="28527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623887" y="4589464"/>
            <a:ext cx="7886700" cy="15003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0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" name="Shape 11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hape 12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hape 13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19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1270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685800" indent="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2pPr>
            <a:lvl3pPr marL="1143000" indent="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4pPr>
            <a:lvl5pPr marL="20574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5pPr>
            <a:lvl6pPr marL="25146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19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1270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685800" indent="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2pPr>
            <a:lvl3pPr marL="1143000" indent="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4pPr>
            <a:lvl5pPr marL="20574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5pPr>
            <a:lvl6pPr marL="25146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5" name="Shape 11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hape 12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hape 13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29841" y="1681163"/>
            <a:ext cx="3868198" cy="823799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629841" y="2505075"/>
            <a:ext cx="3868198" cy="36845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1270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685800" indent="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2pPr>
            <a:lvl3pPr marL="1143000" indent="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4pPr>
            <a:lvl5pPr marL="20574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5pPr>
            <a:lvl6pPr marL="25146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8" cy="823799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8" cy="36845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1270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685800" indent="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2pPr>
            <a:lvl3pPr marL="1143000" indent="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4pPr>
            <a:lvl5pPr marL="20574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5pPr>
            <a:lvl6pPr marL="25146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635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7" name="Shape 11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hape 12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hape 13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11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hape 12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hape 13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298" cy="1600198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887391" y="987425"/>
            <a:ext cx="4629298" cy="48735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298" cy="38114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5" name="Shape 11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hape 12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hape 13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298" cy="1600198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3887391" y="987425"/>
            <a:ext cx="4629298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298" cy="38114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5" name="Shape 11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hape 12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hape 13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9"/>
          <p:cNvSpPr txBox="1"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charset="0"/>
            </a:endParaRPr>
          </a:p>
        </p:txBody>
      </p:sp>
      <p:sp>
        <p:nvSpPr>
          <p:cNvPr id="1027" name="Shape 10"/>
          <p:cNvSpPr txBox="1"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charset="0"/>
            </a:endParaRPr>
          </a:p>
        </p:txBody>
      </p:sp>
      <p:sp>
        <p:nvSpPr>
          <p:cNvPr id="1028" name="Shape 11"/>
          <p:cNvSpPr txBox="1">
            <a:spLocks noGrp="1"/>
          </p:cNvSpPr>
          <p:nvPr>
            <p:ph type="dt" idx="10"/>
          </p:nvPr>
        </p:nvSpPr>
        <p:spPr bwMode="auto">
          <a:xfrm>
            <a:off x="628650" y="6356350"/>
            <a:ext cx="2057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Font typeface="Arial" charset="0"/>
              <a:buNone/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Shape 12"/>
          <p:cNvSpPr txBox="1">
            <a:spLocks noGrp="1"/>
          </p:cNvSpPr>
          <p:nvPr>
            <p:ph type="ftr" idx="11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ctr">
              <a:buClr>
                <a:srgbClr val="000000"/>
              </a:buClr>
              <a:buFont typeface="Arial" charset="0"/>
              <a:buNone/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Shape 13"/>
          <p:cNvSpPr txBox="1">
            <a:spLocks noGrp="1"/>
          </p:cNvSpPr>
          <p:nvPr>
            <p:ph type="sldNum" idx="12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69" r:id="rId2"/>
    <p:sldLayoutId id="2147483668" r:id="rId3"/>
    <p:sldLayoutId id="2147483667" r:id="rId4"/>
    <p:sldLayoutId id="2147483666" r:id="rId5"/>
    <p:sldLayoutId id="2147483665" r:id="rId6"/>
    <p:sldLayoutId id="2147483664" r:id="rId7"/>
    <p:sldLayoutId id="2147483663" r:id="rId8"/>
    <p:sldLayoutId id="2147483662" r:id="rId9"/>
    <p:sldLayoutId id="2147483661" r:id="rId10"/>
    <p:sldLayoutId id="2147483660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9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L="342900" indent="-3429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Shape 11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84313"/>
            <a:ext cx="9144000" cy="407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Shape 120"/>
          <p:cNvSpPr txBox="1">
            <a:spLocks noChangeArrowheads="1"/>
          </p:cNvSpPr>
          <p:nvPr/>
        </p:nvSpPr>
        <p:spPr bwMode="auto">
          <a:xfrm>
            <a:off x="468313" y="2605088"/>
            <a:ext cx="82232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algn="ctr">
              <a:buClr>
                <a:srgbClr val="FFFFFF"/>
              </a:buClr>
              <a:buSzPct val="25000"/>
              <a:buFont typeface="Calibri" pitchFamily="34" charset="0"/>
              <a:buNone/>
            </a:pPr>
            <a:r>
              <a:rPr lang="ru-RU" sz="5400">
                <a:solidFill>
                  <a:srgbClr val="FFFFFF"/>
                </a:solidFill>
                <a:latin typeface="Calibri" pitchFamily="34" charset="0"/>
                <a:sym typeface="Calibri" pitchFamily="34" charset="0"/>
              </a:rPr>
              <a:t>Заголовок</a:t>
            </a:r>
          </a:p>
        </p:txBody>
      </p:sp>
      <p:sp>
        <p:nvSpPr>
          <p:cNvPr id="14339" name="Shape 121"/>
          <p:cNvSpPr txBox="1">
            <a:spLocks noChangeArrowheads="1"/>
          </p:cNvSpPr>
          <p:nvPr/>
        </p:nvSpPr>
        <p:spPr bwMode="auto">
          <a:xfrm>
            <a:off x="468313" y="3648075"/>
            <a:ext cx="82232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algn="ctr">
              <a:buClr>
                <a:srgbClr val="FFFFFF"/>
              </a:buClr>
              <a:buSzPct val="25000"/>
              <a:buFont typeface="Calibri" pitchFamily="34" charset="0"/>
              <a:buNone/>
            </a:pPr>
            <a:r>
              <a:rPr lang="ru-RU" sz="3600">
                <a:solidFill>
                  <a:srgbClr val="FFFFFF"/>
                </a:solidFill>
                <a:latin typeface="Calibri" pitchFamily="34" charset="0"/>
                <a:sym typeface="Calibri" pitchFamily="34" charset="0"/>
              </a:rPr>
              <a:t>Подзаголовок презентации</a:t>
            </a:r>
          </a:p>
        </p:txBody>
      </p:sp>
      <p:pic>
        <p:nvPicPr>
          <p:cNvPr id="14340" name="Shape 122"/>
          <p:cNvPicPr preferRelativeResize="0">
            <a:picLocks noChangeAspect="1" noChangeArrowheads="1"/>
          </p:cNvPicPr>
          <p:nvPr/>
        </p:nvPicPr>
        <p:blipFill>
          <a:blip r:embed="rId4"/>
          <a:srcRect t="3574" b="3574"/>
          <a:stretch>
            <a:fillRect/>
          </a:stretch>
        </p:blipFill>
        <p:spPr bwMode="auto">
          <a:xfrm>
            <a:off x="0" y="1196975"/>
            <a:ext cx="9144000" cy="437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Shape 123"/>
          <p:cNvSpPr txBox="1">
            <a:spLocks noChangeArrowheads="1"/>
          </p:cNvSpPr>
          <p:nvPr/>
        </p:nvSpPr>
        <p:spPr bwMode="auto">
          <a:xfrm>
            <a:off x="468313" y="2605088"/>
            <a:ext cx="82232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algn="ctr">
              <a:lnSpc>
                <a:spcPct val="115000"/>
              </a:lnSpc>
              <a:buClr>
                <a:srgbClr val="000000"/>
              </a:buClr>
              <a:buSzPct val="25000"/>
              <a:buFont typeface="Arial" charset="0"/>
              <a:buNone/>
            </a:pPr>
            <a:endParaRPr lang="ru-RU" sz="3200" b="1">
              <a:solidFill>
                <a:srgbClr val="F3F3F3"/>
              </a:solidFill>
            </a:endParaRPr>
          </a:p>
          <a:p>
            <a:pPr algn="ctr">
              <a:buClr>
                <a:srgbClr val="FFFFFF"/>
              </a:buClr>
              <a:buFont typeface="Calibri" pitchFamily="34" charset="0"/>
              <a:buNone/>
            </a:pPr>
            <a:endParaRPr lang="ru-RU" sz="3000" b="1">
              <a:solidFill>
                <a:srgbClr val="F3F3F3"/>
              </a:solidFill>
            </a:endParaRPr>
          </a:p>
        </p:txBody>
      </p:sp>
      <p:sp>
        <p:nvSpPr>
          <p:cNvPr id="14342" name="Shape 124"/>
          <p:cNvSpPr txBox="1">
            <a:spLocks noChangeArrowheads="1"/>
          </p:cNvSpPr>
          <p:nvPr/>
        </p:nvSpPr>
        <p:spPr bwMode="auto">
          <a:xfrm>
            <a:off x="468313" y="3648075"/>
            <a:ext cx="82232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algn="ctr">
              <a:buClr>
                <a:srgbClr val="FFFFFF"/>
              </a:buClr>
              <a:buSzPct val="25000"/>
              <a:buFont typeface="Calibri" pitchFamily="34" charset="0"/>
              <a:buNone/>
            </a:pPr>
            <a:endParaRPr lang="ru-RU" sz="1800">
              <a:solidFill>
                <a:srgbClr val="FFFFFF"/>
              </a:solidFill>
            </a:endParaRPr>
          </a:p>
        </p:txBody>
      </p:sp>
      <p:sp>
        <p:nvSpPr>
          <p:cNvPr id="14343" name="Shape 125"/>
          <p:cNvSpPr>
            <a:spLocks noChangeArrowheads="1"/>
          </p:cNvSpPr>
          <p:nvPr/>
        </p:nvSpPr>
        <p:spPr bwMode="auto">
          <a:xfrm>
            <a:off x="0" y="5562600"/>
            <a:ext cx="9144000" cy="1295400"/>
          </a:xfrm>
          <a:prstGeom prst="rect">
            <a:avLst/>
          </a:prstGeom>
          <a:solidFill>
            <a:srgbClr val="0064A8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/>
          </a:p>
        </p:txBody>
      </p:sp>
      <p:sp>
        <p:nvSpPr>
          <p:cNvPr id="14344" name="Shape 126"/>
          <p:cNvSpPr>
            <a:spLocks noChangeArrowheads="1"/>
          </p:cNvSpPr>
          <p:nvPr/>
        </p:nvSpPr>
        <p:spPr bwMode="auto">
          <a:xfrm>
            <a:off x="0" y="0"/>
            <a:ext cx="9144000" cy="1185863"/>
          </a:xfrm>
          <a:prstGeom prst="rect">
            <a:avLst/>
          </a:prstGeom>
          <a:solidFill>
            <a:srgbClr val="0064A8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/>
          </a:p>
        </p:txBody>
      </p:sp>
      <p:pic>
        <p:nvPicPr>
          <p:cNvPr id="14345" name="Shape 128"/>
          <p:cNvPicPr preferRelativeResize="0"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16688" y="6021388"/>
            <a:ext cx="2232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Shape 114"/>
          <p:cNvPicPr preferRelativeResize="0"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9750" y="333375"/>
            <a:ext cx="21605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7" name="Rectangle 14"/>
          <p:cNvSpPr>
            <a:spLocks noChangeArrowheads="1"/>
          </p:cNvSpPr>
          <p:nvPr/>
        </p:nvSpPr>
        <p:spPr bwMode="auto">
          <a:xfrm>
            <a:off x="684213" y="2060575"/>
            <a:ext cx="7775575" cy="29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chemeClr val="bg1"/>
                </a:solidFill>
              </a:rPr>
              <a:t>СТРАТЕГИЧЕСКАЯ АКАДЕМИЧЕСКАЯ ЕДИНИЦА</a:t>
            </a:r>
          </a:p>
          <a:p>
            <a:pPr algn="ctr"/>
            <a:endParaRPr lang="ru-RU" sz="2800" b="1">
              <a:solidFill>
                <a:schemeClr val="bg1"/>
              </a:solidFill>
            </a:endParaRPr>
          </a:p>
          <a:p>
            <a:pPr algn="ctr"/>
            <a:r>
              <a:rPr lang="ru-RU" sz="4400" b="1">
                <a:solidFill>
                  <a:schemeClr val="bg1"/>
                </a:solidFill>
              </a:rPr>
              <a:t>«БЕЗОПАСНАЯ ОКРУЖАЮЩАЯ СРЕДА»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hape 150"/>
          <p:cNvSpPr>
            <a:spLocks noChangeArrowheads="1"/>
          </p:cNvSpPr>
          <p:nvPr/>
        </p:nvSpPr>
        <p:spPr bwMode="auto">
          <a:xfrm>
            <a:off x="0" y="484188"/>
            <a:ext cx="392113" cy="481012"/>
          </a:xfrm>
          <a:prstGeom prst="rect">
            <a:avLst/>
          </a:prstGeom>
          <a:solidFill>
            <a:srgbClr val="0064A8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/>
          </a:p>
        </p:txBody>
      </p:sp>
      <p:sp>
        <p:nvSpPr>
          <p:cNvPr id="16386" name="Shape 153"/>
          <p:cNvSpPr>
            <a:spLocks noChangeArrowheads="1"/>
          </p:cNvSpPr>
          <p:nvPr/>
        </p:nvSpPr>
        <p:spPr bwMode="auto">
          <a:xfrm>
            <a:off x="0" y="484188"/>
            <a:ext cx="619125" cy="481012"/>
          </a:xfrm>
          <a:prstGeom prst="parallelogram">
            <a:avLst>
              <a:gd name="adj" fmla="val 39269"/>
            </a:avLst>
          </a:prstGeom>
          <a:solidFill>
            <a:srgbClr val="0064A8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/>
          </a:p>
        </p:txBody>
      </p:sp>
      <p:sp>
        <p:nvSpPr>
          <p:cNvPr id="16387" name="Shape 154"/>
          <p:cNvSpPr>
            <a:spLocks noChangeArrowheads="1"/>
          </p:cNvSpPr>
          <p:nvPr/>
        </p:nvSpPr>
        <p:spPr bwMode="auto">
          <a:xfrm>
            <a:off x="468313" y="484188"/>
            <a:ext cx="3825875" cy="481012"/>
          </a:xfrm>
          <a:prstGeom prst="parallelogram">
            <a:avLst>
              <a:gd name="adj" fmla="val 39290"/>
            </a:avLst>
          </a:prstGeom>
          <a:solidFill>
            <a:srgbClr val="1381C0"/>
          </a:solidFill>
          <a:ln w="9525">
            <a:noFill/>
            <a:miter lim="800000"/>
            <a:headEnd/>
            <a:tailEnd/>
          </a:ln>
        </p:spPr>
        <p:txBody>
          <a:bodyPr lIns="0" tIns="45700" rIns="0" bIns="72000" anchor="ctr"/>
          <a:lstStyle/>
          <a:p>
            <a:pPr algn="ctr">
              <a:buClr>
                <a:srgbClr val="FFFFFF"/>
              </a:buClr>
              <a:buSzPct val="25000"/>
              <a:buFont typeface="Calibri" pitchFamily="34" charset="0"/>
              <a:buNone/>
            </a:pPr>
            <a:r>
              <a:rPr lang="ru-RU" b="1">
                <a:solidFill>
                  <a:schemeClr val="bg1"/>
                </a:solidFill>
              </a:rPr>
              <a:t>САЕ «БЕЗОПАСНАЯ ОКРУЖАЮЩАЯ СРЕДА»</a:t>
            </a:r>
          </a:p>
        </p:txBody>
      </p:sp>
      <p:pic>
        <p:nvPicPr>
          <p:cNvPr id="16388" name="Shape 155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64288" y="488950"/>
            <a:ext cx="1935162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Рисунок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544888"/>
            <a:ext cx="4284663" cy="331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6" descr="http://hdwallpapers2013.com/wp-content/uploads/2012/10/tornado-wallpaper-wide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19588" y="3597275"/>
            <a:ext cx="4824412" cy="326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2" descr="http://timenews.in.ua/wp-content/uploads/2013/12/920x710x20130408104923.jpg.pagespeed.ic.u402FkvXWr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339975" y="1341438"/>
            <a:ext cx="4464050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2" name="Rectangle 11"/>
          <p:cNvSpPr>
            <a:spLocks noChangeArrowheads="1"/>
          </p:cNvSpPr>
          <p:nvPr/>
        </p:nvSpPr>
        <p:spPr bwMode="auto">
          <a:xfrm>
            <a:off x="0" y="3716338"/>
            <a:ext cx="44481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400" b="1">
                <a:solidFill>
                  <a:schemeClr val="tx1"/>
                </a:solidFill>
              </a:rPr>
              <a:t>Быстро</a:t>
            </a:r>
          </a:p>
          <a:p>
            <a:pPr eaLnBrk="0" hangingPunct="0"/>
            <a:r>
              <a:rPr lang="ru-RU" sz="2400" b="1">
                <a:solidFill>
                  <a:schemeClr val="tx1"/>
                </a:solidFill>
              </a:rPr>
              <a:t>развивающиеся</a:t>
            </a:r>
          </a:p>
          <a:p>
            <a:pPr eaLnBrk="0" hangingPunct="0"/>
            <a:r>
              <a:rPr lang="ru-RU" sz="2400" b="1">
                <a:solidFill>
                  <a:schemeClr val="tx1"/>
                </a:solidFill>
              </a:rPr>
              <a:t>события</a:t>
            </a:r>
          </a:p>
        </p:txBody>
      </p:sp>
      <p:sp>
        <p:nvSpPr>
          <p:cNvPr id="16393" name="TextBox 13"/>
          <p:cNvSpPr txBox="1">
            <a:spLocks noChangeArrowheads="1"/>
          </p:cNvSpPr>
          <p:nvPr/>
        </p:nvSpPr>
        <p:spPr bwMode="auto">
          <a:xfrm>
            <a:off x="615950" y="1403350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800" b="1">
                <a:solidFill>
                  <a:srgbClr val="FF6600"/>
                </a:solidFill>
                <a:latin typeface="Tahoma" pitchFamily="34" charset="0"/>
                <a:cs typeface="Tahoma" pitchFamily="34" charset="0"/>
              </a:rPr>
              <a:t>ВЫЗОВ</a:t>
            </a:r>
          </a:p>
        </p:txBody>
      </p:sp>
      <p:sp>
        <p:nvSpPr>
          <p:cNvPr id="16394" name="TextBox 3"/>
          <p:cNvSpPr txBox="1">
            <a:spLocks noChangeArrowheads="1"/>
          </p:cNvSpPr>
          <p:nvPr/>
        </p:nvSpPr>
        <p:spPr bwMode="auto">
          <a:xfrm>
            <a:off x="0" y="1916113"/>
            <a:ext cx="30241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000" b="1">
                <a:solidFill>
                  <a:srgbClr val="FF9900"/>
                </a:solidFill>
                <a:latin typeface="Tahoma" pitchFamily="34" charset="0"/>
                <a:cs typeface="Tahoma" pitchFamily="34" charset="0"/>
              </a:rPr>
              <a:t>Загрязнения</a:t>
            </a:r>
          </a:p>
          <a:p>
            <a:pPr eaLnBrk="0" hangingPunct="0"/>
            <a:r>
              <a:rPr lang="ru-RU" sz="2000" b="1">
                <a:solidFill>
                  <a:srgbClr val="FF9900"/>
                </a:solidFill>
                <a:latin typeface="Tahoma" pitchFamily="34" charset="0"/>
                <a:cs typeface="Tahoma" pitchFamily="34" charset="0"/>
              </a:rPr>
              <a:t>антропогенный нагрев</a:t>
            </a:r>
          </a:p>
        </p:txBody>
      </p:sp>
      <p:sp>
        <p:nvSpPr>
          <p:cNvPr id="16395" name="Стрелка вправо 4"/>
          <p:cNvSpPr>
            <a:spLocks noChangeArrowheads="1"/>
          </p:cNvSpPr>
          <p:nvPr/>
        </p:nvSpPr>
        <p:spPr bwMode="auto">
          <a:xfrm>
            <a:off x="2700338" y="2349500"/>
            <a:ext cx="360362" cy="287338"/>
          </a:xfrm>
          <a:prstGeom prst="rightArrow">
            <a:avLst>
              <a:gd name="adj1" fmla="val 50000"/>
              <a:gd name="adj2" fmla="val 50166"/>
            </a:avLst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ru-RU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396" name="TextBox 6"/>
          <p:cNvSpPr txBox="1">
            <a:spLocks noChangeArrowheads="1"/>
          </p:cNvSpPr>
          <p:nvPr/>
        </p:nvSpPr>
        <p:spPr bwMode="auto">
          <a:xfrm>
            <a:off x="3419475" y="1989138"/>
            <a:ext cx="24844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2400" b="1">
                <a:solidFill>
                  <a:srgbClr val="FF9900"/>
                </a:solidFill>
                <a:latin typeface="Tahoma" pitchFamily="34" charset="0"/>
                <a:cs typeface="Tahoma" pitchFamily="34" charset="0"/>
              </a:rPr>
              <a:t>Негативные изменения климата</a:t>
            </a:r>
          </a:p>
        </p:txBody>
      </p:sp>
      <p:sp>
        <p:nvSpPr>
          <p:cNvPr id="16397" name="Стрелка вправо 12"/>
          <p:cNvSpPr>
            <a:spLocks noChangeArrowheads="1"/>
          </p:cNvSpPr>
          <p:nvPr/>
        </p:nvSpPr>
        <p:spPr bwMode="auto">
          <a:xfrm>
            <a:off x="5940425" y="2349500"/>
            <a:ext cx="365125" cy="315913"/>
          </a:xfrm>
          <a:prstGeom prst="rightArrow">
            <a:avLst>
              <a:gd name="adj1" fmla="val 50000"/>
              <a:gd name="adj2" fmla="val 28894"/>
            </a:avLst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ru-RU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398" name="TextBox 7"/>
          <p:cNvSpPr txBox="1">
            <a:spLocks noChangeArrowheads="1"/>
          </p:cNvSpPr>
          <p:nvPr/>
        </p:nvSpPr>
        <p:spPr bwMode="auto">
          <a:xfrm>
            <a:off x="6983413" y="2060575"/>
            <a:ext cx="2160587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5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Смертность</a:t>
            </a:r>
          </a:p>
        </p:txBody>
      </p:sp>
      <p:sp>
        <p:nvSpPr>
          <p:cNvPr id="16399" name="TextBox 14"/>
          <p:cNvSpPr txBox="1">
            <a:spLocks noChangeArrowheads="1"/>
          </p:cNvSpPr>
          <p:nvPr/>
        </p:nvSpPr>
        <p:spPr bwMode="auto">
          <a:xfrm>
            <a:off x="395288" y="3068638"/>
            <a:ext cx="1800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800" b="1">
                <a:solidFill>
                  <a:srgbClr val="FF6600"/>
                </a:solidFill>
                <a:latin typeface="Tahoma" pitchFamily="34" charset="0"/>
                <a:cs typeface="Tahoma" pitchFamily="34" charset="0"/>
              </a:rPr>
              <a:t>ПРОБЛЕМЫ</a:t>
            </a:r>
          </a:p>
        </p:txBody>
      </p:sp>
      <p:sp>
        <p:nvSpPr>
          <p:cNvPr id="16400" name="TextBox 9"/>
          <p:cNvSpPr txBox="1">
            <a:spLocks noChangeArrowheads="1"/>
          </p:cNvSpPr>
          <p:nvPr/>
        </p:nvSpPr>
        <p:spPr bwMode="auto">
          <a:xfrm>
            <a:off x="3132138" y="3644900"/>
            <a:ext cx="28813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2400" b="1">
                <a:solidFill>
                  <a:srgbClr val="FF9900"/>
                </a:solidFill>
                <a:latin typeface="Tahoma" pitchFamily="34" charset="0"/>
                <a:cs typeface="Tahoma" pitchFamily="34" charset="0"/>
              </a:rPr>
              <a:t>Мониторинг моделирование</a:t>
            </a:r>
          </a:p>
        </p:txBody>
      </p:sp>
      <p:sp>
        <p:nvSpPr>
          <p:cNvPr id="16401" name="TextBox 10"/>
          <p:cNvSpPr txBox="1">
            <a:spLocks noChangeArrowheads="1"/>
          </p:cNvSpPr>
          <p:nvPr/>
        </p:nvSpPr>
        <p:spPr bwMode="auto">
          <a:xfrm>
            <a:off x="6797675" y="4008438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400" b="1">
                <a:solidFill>
                  <a:srgbClr val="FF6600"/>
                </a:solidFill>
                <a:latin typeface="Tahoma" pitchFamily="34" charset="0"/>
                <a:cs typeface="Tahoma" pitchFamily="34" charset="0"/>
              </a:rPr>
              <a:t>Прогноз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150"/>
          <p:cNvSpPr>
            <a:spLocks noChangeArrowheads="1"/>
          </p:cNvSpPr>
          <p:nvPr/>
        </p:nvSpPr>
        <p:spPr bwMode="auto">
          <a:xfrm>
            <a:off x="0" y="484188"/>
            <a:ext cx="392113" cy="481012"/>
          </a:xfrm>
          <a:prstGeom prst="rect">
            <a:avLst/>
          </a:prstGeom>
          <a:solidFill>
            <a:srgbClr val="0064A8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/>
          </a:p>
        </p:txBody>
      </p:sp>
      <p:sp>
        <p:nvSpPr>
          <p:cNvPr id="18434" name="Shape 153"/>
          <p:cNvSpPr>
            <a:spLocks noChangeArrowheads="1"/>
          </p:cNvSpPr>
          <p:nvPr/>
        </p:nvSpPr>
        <p:spPr bwMode="auto">
          <a:xfrm>
            <a:off x="0" y="484188"/>
            <a:ext cx="619125" cy="481012"/>
          </a:xfrm>
          <a:prstGeom prst="parallelogram">
            <a:avLst>
              <a:gd name="adj" fmla="val 39269"/>
            </a:avLst>
          </a:prstGeom>
          <a:solidFill>
            <a:srgbClr val="0064A8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/>
          </a:p>
        </p:txBody>
      </p:sp>
      <p:sp>
        <p:nvSpPr>
          <p:cNvPr id="18435" name="Shape 154"/>
          <p:cNvSpPr>
            <a:spLocks noChangeArrowheads="1"/>
          </p:cNvSpPr>
          <p:nvPr/>
        </p:nvSpPr>
        <p:spPr bwMode="auto">
          <a:xfrm>
            <a:off x="468313" y="484188"/>
            <a:ext cx="3825875" cy="481012"/>
          </a:xfrm>
          <a:prstGeom prst="parallelogram">
            <a:avLst>
              <a:gd name="adj" fmla="val 39290"/>
            </a:avLst>
          </a:prstGeom>
          <a:solidFill>
            <a:srgbClr val="1381C0"/>
          </a:solidFill>
          <a:ln w="9525">
            <a:noFill/>
            <a:miter lim="800000"/>
            <a:headEnd/>
            <a:tailEnd/>
          </a:ln>
        </p:spPr>
        <p:txBody>
          <a:bodyPr lIns="0" tIns="45700" rIns="0" bIns="72000" anchor="ctr"/>
          <a:lstStyle/>
          <a:p>
            <a:pPr algn="ctr">
              <a:buClr>
                <a:srgbClr val="FFFFFF"/>
              </a:buClr>
              <a:buSzPct val="25000"/>
              <a:buFont typeface="Calibri" pitchFamily="34" charset="0"/>
              <a:buNone/>
            </a:pPr>
            <a:r>
              <a:rPr lang="ru-RU" b="1">
                <a:solidFill>
                  <a:schemeClr val="bg1"/>
                </a:solidFill>
              </a:rPr>
              <a:t>САЕ «БЕЗОПАСНАЯ ОКРУЖАЮЩАЯ СРЕДА»</a:t>
            </a:r>
          </a:p>
        </p:txBody>
      </p:sp>
      <p:pic>
        <p:nvPicPr>
          <p:cNvPr id="18436" name="Shape 155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64288" y="488950"/>
            <a:ext cx="1935162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Прямоугольник 16"/>
          <p:cNvSpPr>
            <a:spLocks noChangeArrowheads="1"/>
          </p:cNvSpPr>
          <p:nvPr/>
        </p:nvSpPr>
        <p:spPr bwMode="auto">
          <a:xfrm>
            <a:off x="287338" y="1501775"/>
            <a:ext cx="6264275" cy="4608513"/>
          </a:xfrm>
          <a:prstGeom prst="rect">
            <a:avLst/>
          </a:prstGeom>
          <a:noFill/>
          <a:ln w="12700" algn="ctr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ru-RU" sz="16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Структурные</a:t>
            </a:r>
          </a:p>
          <a:p>
            <a:pPr eaLnBrk="0" hangingPunct="0"/>
            <a:r>
              <a:rPr lang="ru-RU" sz="16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подразделения ННГУ </a:t>
            </a:r>
          </a:p>
          <a:p>
            <a:pPr eaLnBrk="0" hangingPunct="0"/>
            <a:r>
              <a:rPr lang="ru-RU" sz="16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участники</a:t>
            </a:r>
          </a:p>
          <a:p>
            <a:pPr eaLnBrk="0" hangingPunct="0"/>
            <a:r>
              <a:rPr lang="ru-RU" sz="16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консорциума</a:t>
            </a:r>
          </a:p>
        </p:txBody>
      </p:sp>
      <p:sp>
        <p:nvSpPr>
          <p:cNvPr id="18438" name="Скругленный прямоугольник 2"/>
          <p:cNvSpPr>
            <a:spLocks noChangeArrowheads="1"/>
          </p:cNvSpPr>
          <p:nvPr/>
        </p:nvSpPr>
        <p:spPr bwMode="auto">
          <a:xfrm>
            <a:off x="2771775" y="1628775"/>
            <a:ext cx="3529013" cy="990600"/>
          </a:xfrm>
          <a:prstGeom prst="roundRect">
            <a:avLst>
              <a:gd name="adj" fmla="val 16667"/>
            </a:avLst>
          </a:prstGeom>
          <a:noFill/>
          <a:ln w="57150" algn="ctr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Кафедра Физики окружающей среды и геоинформационных технологий </a:t>
            </a:r>
          </a:p>
          <a:p>
            <a:pPr algn="ctr" eaLnBrk="0" hangingPunct="0"/>
            <a:r>
              <a:rPr lang="ru-RU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Рук. Е.А. Мареев</a:t>
            </a:r>
          </a:p>
          <a:p>
            <a:pPr eaLnBrk="0" hangingPunct="0"/>
            <a:endParaRPr lang="ru-RU" sz="2400">
              <a:solidFill>
                <a:schemeClr val="tx1"/>
              </a:solidFill>
              <a:latin typeface="Times New Roman" pitchFamily="18" charset="0"/>
              <a:cs typeface="Tahoma" pitchFamily="34" charset="0"/>
            </a:endParaRPr>
          </a:p>
        </p:txBody>
      </p:sp>
      <p:sp>
        <p:nvSpPr>
          <p:cNvPr id="18439" name="Скругленный прямоугольник 17"/>
          <p:cNvSpPr>
            <a:spLocks noChangeArrowheads="1"/>
          </p:cNvSpPr>
          <p:nvPr/>
        </p:nvSpPr>
        <p:spPr bwMode="auto">
          <a:xfrm>
            <a:off x="573088" y="2870200"/>
            <a:ext cx="1800225" cy="792163"/>
          </a:xfrm>
          <a:prstGeom prst="roundRect">
            <a:avLst>
              <a:gd name="adj" fmla="val 16667"/>
            </a:avLst>
          </a:prstGeom>
          <a:noFill/>
          <a:ln w="57150" algn="ctr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11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Кафедра</a:t>
            </a:r>
          </a:p>
          <a:p>
            <a:pPr algn="ctr" eaLnBrk="0" hangingPunct="0"/>
            <a:r>
              <a:rPr lang="ru-RU" sz="11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Электродинамики</a:t>
            </a:r>
          </a:p>
          <a:p>
            <a:pPr algn="ctr" eaLnBrk="0" hangingPunct="0"/>
            <a:r>
              <a:rPr lang="ru-RU" sz="11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Рук. Кудрин А.В.</a:t>
            </a:r>
          </a:p>
        </p:txBody>
      </p:sp>
      <p:sp>
        <p:nvSpPr>
          <p:cNvPr id="18440" name="Скругленный прямоугольник 18"/>
          <p:cNvSpPr>
            <a:spLocks noChangeArrowheads="1"/>
          </p:cNvSpPr>
          <p:nvPr/>
        </p:nvSpPr>
        <p:spPr bwMode="auto">
          <a:xfrm>
            <a:off x="2592388" y="2870200"/>
            <a:ext cx="1727200" cy="792163"/>
          </a:xfrm>
          <a:prstGeom prst="roundRect">
            <a:avLst>
              <a:gd name="adj" fmla="val 16667"/>
            </a:avLst>
          </a:prstGeom>
          <a:noFill/>
          <a:ln w="57150" algn="ctr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11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Кафедра</a:t>
            </a:r>
          </a:p>
          <a:p>
            <a:pPr algn="ctr" eaLnBrk="0" hangingPunct="0"/>
            <a:r>
              <a:rPr lang="ru-RU" sz="11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Акустики</a:t>
            </a:r>
          </a:p>
          <a:p>
            <a:pPr algn="ctr" eaLnBrk="0" hangingPunct="0"/>
            <a:r>
              <a:rPr lang="ru-RU" sz="11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Рук. Гурбатов С.Н.</a:t>
            </a:r>
          </a:p>
          <a:p>
            <a:pPr eaLnBrk="0" hangingPunct="0"/>
            <a:endParaRPr lang="ru-RU" sz="2400">
              <a:solidFill>
                <a:schemeClr val="tx1"/>
              </a:solidFill>
              <a:latin typeface="Times New Roman" pitchFamily="18" charset="0"/>
              <a:cs typeface="Tahoma" pitchFamily="34" charset="0"/>
            </a:endParaRPr>
          </a:p>
        </p:txBody>
      </p:sp>
      <p:sp>
        <p:nvSpPr>
          <p:cNvPr id="18441" name="Скругленный прямоугольник 19"/>
          <p:cNvSpPr>
            <a:spLocks noChangeArrowheads="1"/>
          </p:cNvSpPr>
          <p:nvPr/>
        </p:nvSpPr>
        <p:spPr bwMode="auto">
          <a:xfrm>
            <a:off x="4535488" y="2870200"/>
            <a:ext cx="1765300" cy="792163"/>
          </a:xfrm>
          <a:prstGeom prst="roundRect">
            <a:avLst>
              <a:gd name="adj" fmla="val 16667"/>
            </a:avLst>
          </a:prstGeom>
          <a:noFill/>
          <a:ln w="57150" algn="ctr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11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Кафедра</a:t>
            </a:r>
          </a:p>
          <a:p>
            <a:pPr algn="ctr" eaLnBrk="0" hangingPunct="0"/>
            <a:r>
              <a:rPr lang="ru-RU" sz="11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Экологии</a:t>
            </a:r>
          </a:p>
          <a:p>
            <a:pPr algn="ctr" eaLnBrk="0" hangingPunct="0"/>
            <a:r>
              <a:rPr lang="ru-RU" sz="11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Рук. Гелашвили Д.Б.</a:t>
            </a:r>
          </a:p>
        </p:txBody>
      </p:sp>
      <p:sp>
        <p:nvSpPr>
          <p:cNvPr id="18442" name="Прямоугольник 26"/>
          <p:cNvSpPr>
            <a:spLocks noChangeArrowheads="1"/>
          </p:cNvSpPr>
          <p:nvPr/>
        </p:nvSpPr>
        <p:spPr bwMode="auto">
          <a:xfrm>
            <a:off x="6732588" y="1501775"/>
            <a:ext cx="2160587" cy="4608513"/>
          </a:xfrm>
          <a:prstGeom prst="rect">
            <a:avLst/>
          </a:prstGeom>
          <a:noFill/>
          <a:ln w="12700" algn="ctr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Ассоциированные участники консорциума</a:t>
            </a:r>
          </a:p>
        </p:txBody>
      </p:sp>
      <p:sp>
        <p:nvSpPr>
          <p:cNvPr id="18443" name="Скругленный прямоугольник 21"/>
          <p:cNvSpPr>
            <a:spLocks noChangeArrowheads="1"/>
          </p:cNvSpPr>
          <p:nvPr/>
        </p:nvSpPr>
        <p:spPr bwMode="auto">
          <a:xfrm>
            <a:off x="573088" y="3997325"/>
            <a:ext cx="1800225" cy="792163"/>
          </a:xfrm>
          <a:prstGeom prst="roundRect">
            <a:avLst>
              <a:gd name="adj" fmla="val 16667"/>
            </a:avLst>
          </a:prstGeom>
          <a:noFill/>
          <a:ln w="57150" algn="ctr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11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Лаборатория</a:t>
            </a:r>
          </a:p>
          <a:p>
            <a:pPr algn="ctr" eaLnBrk="0" hangingPunct="0"/>
            <a:r>
              <a:rPr lang="ru-RU" sz="11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С.С. Зилитинкевича</a:t>
            </a:r>
          </a:p>
          <a:p>
            <a:pPr algn="ctr" eaLnBrk="0" hangingPunct="0"/>
            <a:r>
              <a:rPr lang="ru-RU" sz="11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(ФППС)</a:t>
            </a:r>
          </a:p>
        </p:txBody>
      </p:sp>
      <p:sp>
        <p:nvSpPr>
          <p:cNvPr id="18444" name="Скругленный прямоугольник 22"/>
          <p:cNvSpPr>
            <a:spLocks noChangeArrowheads="1"/>
          </p:cNvSpPr>
          <p:nvPr/>
        </p:nvSpPr>
        <p:spPr bwMode="auto">
          <a:xfrm>
            <a:off x="2592388" y="3997325"/>
            <a:ext cx="1727200" cy="792163"/>
          </a:xfrm>
          <a:prstGeom prst="roundRect">
            <a:avLst>
              <a:gd name="adj" fmla="val 16667"/>
            </a:avLst>
          </a:prstGeom>
          <a:noFill/>
          <a:ln w="57150" algn="ctr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11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Лаборатория</a:t>
            </a:r>
          </a:p>
          <a:p>
            <a:pPr algn="ctr" eaLnBrk="0" hangingPunct="0"/>
            <a:r>
              <a:rPr lang="ru-RU" sz="11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О.В. Руденко</a:t>
            </a:r>
          </a:p>
          <a:p>
            <a:pPr algn="ctr" eaLnBrk="0" hangingPunct="0"/>
            <a:r>
              <a:rPr lang="ru-RU" sz="11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(МЕДЛАБ)</a:t>
            </a:r>
          </a:p>
        </p:txBody>
      </p:sp>
      <p:sp>
        <p:nvSpPr>
          <p:cNvPr id="18445" name="Скругленный прямоугольник 23"/>
          <p:cNvSpPr>
            <a:spLocks noChangeArrowheads="1"/>
          </p:cNvSpPr>
          <p:nvPr/>
        </p:nvSpPr>
        <p:spPr bwMode="auto">
          <a:xfrm>
            <a:off x="4572000" y="4005263"/>
            <a:ext cx="1728788" cy="792162"/>
          </a:xfrm>
          <a:prstGeom prst="roundRect">
            <a:avLst>
              <a:gd name="adj" fmla="val 16667"/>
            </a:avLst>
          </a:prstGeom>
          <a:noFill/>
          <a:ln w="57150" algn="ctr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11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Лаборатория</a:t>
            </a:r>
          </a:p>
          <a:p>
            <a:pPr algn="ctr" eaLnBrk="0" hangingPunct="0"/>
            <a:r>
              <a:rPr lang="ru-RU" sz="11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К. Прайса</a:t>
            </a:r>
          </a:p>
          <a:p>
            <a:pPr algn="ctr" eaLnBrk="0" hangingPunct="0"/>
            <a:r>
              <a:rPr lang="ru-RU" sz="11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(моделирование в геофизике)</a:t>
            </a:r>
          </a:p>
        </p:txBody>
      </p:sp>
      <p:sp>
        <p:nvSpPr>
          <p:cNvPr id="18446" name="Скругленный прямоугольник 24"/>
          <p:cNvSpPr>
            <a:spLocks noChangeArrowheads="1"/>
          </p:cNvSpPr>
          <p:nvPr/>
        </p:nvSpPr>
        <p:spPr bwMode="auto">
          <a:xfrm>
            <a:off x="1547813" y="5084763"/>
            <a:ext cx="1798637" cy="792162"/>
          </a:xfrm>
          <a:prstGeom prst="roundRect">
            <a:avLst>
              <a:gd name="adj" fmla="val 16667"/>
            </a:avLst>
          </a:prstGeom>
          <a:noFill/>
          <a:ln w="57150" algn="ctr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11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НИРФИ</a:t>
            </a:r>
          </a:p>
        </p:txBody>
      </p:sp>
      <p:sp>
        <p:nvSpPr>
          <p:cNvPr id="18447" name="Скругленный прямоугольник 28"/>
          <p:cNvSpPr>
            <a:spLocks noChangeArrowheads="1"/>
          </p:cNvSpPr>
          <p:nvPr/>
        </p:nvSpPr>
        <p:spPr bwMode="auto">
          <a:xfrm>
            <a:off x="3995738" y="5084763"/>
            <a:ext cx="1763712" cy="792162"/>
          </a:xfrm>
          <a:prstGeom prst="roundRect">
            <a:avLst>
              <a:gd name="adj" fmla="val 16667"/>
            </a:avLst>
          </a:prstGeom>
          <a:noFill/>
          <a:ln w="57150" algn="ctr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11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ВШОПФ</a:t>
            </a:r>
          </a:p>
        </p:txBody>
      </p:sp>
      <p:sp>
        <p:nvSpPr>
          <p:cNvPr id="18448" name="Скругленный прямоугольник 27"/>
          <p:cNvSpPr>
            <a:spLocks noChangeArrowheads="1"/>
          </p:cNvSpPr>
          <p:nvPr/>
        </p:nvSpPr>
        <p:spPr bwMode="auto">
          <a:xfrm>
            <a:off x="6948488" y="2870200"/>
            <a:ext cx="1763712" cy="1217613"/>
          </a:xfrm>
          <a:prstGeom prst="roundRect">
            <a:avLst>
              <a:gd name="adj" fmla="val 16667"/>
            </a:avLst>
          </a:prstGeom>
          <a:noFill/>
          <a:ln w="57150" algn="ctr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11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ИПФ РАН</a:t>
            </a:r>
          </a:p>
        </p:txBody>
      </p:sp>
      <p:sp>
        <p:nvSpPr>
          <p:cNvPr id="30" name="Скругленный прямоугольник 29"/>
          <p:cNvSpPr/>
          <p:nvPr/>
        </p:nvSpPr>
        <p:spPr bwMode="auto">
          <a:xfrm>
            <a:off x="6948488" y="4789488"/>
            <a:ext cx="1763712" cy="1016000"/>
          </a:xfrm>
          <a:prstGeom prst="roundRect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algn="ctr" eaLnBrk="0" hangingPunct="0">
              <a:defRPr/>
            </a:pPr>
            <a:r>
              <a:rPr lang="ru-RU" sz="11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Департамент Росгидромета по ПФО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hape 150"/>
          <p:cNvSpPr>
            <a:spLocks noChangeArrowheads="1"/>
          </p:cNvSpPr>
          <p:nvPr/>
        </p:nvSpPr>
        <p:spPr bwMode="auto">
          <a:xfrm>
            <a:off x="0" y="484188"/>
            <a:ext cx="392113" cy="481012"/>
          </a:xfrm>
          <a:prstGeom prst="rect">
            <a:avLst/>
          </a:prstGeom>
          <a:solidFill>
            <a:srgbClr val="0064A8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/>
          </a:p>
        </p:txBody>
      </p:sp>
      <p:sp>
        <p:nvSpPr>
          <p:cNvPr id="20482" name="Shape 153"/>
          <p:cNvSpPr>
            <a:spLocks noChangeArrowheads="1"/>
          </p:cNvSpPr>
          <p:nvPr/>
        </p:nvSpPr>
        <p:spPr bwMode="auto">
          <a:xfrm>
            <a:off x="0" y="484188"/>
            <a:ext cx="619125" cy="481012"/>
          </a:xfrm>
          <a:prstGeom prst="parallelogram">
            <a:avLst>
              <a:gd name="adj" fmla="val 39269"/>
            </a:avLst>
          </a:prstGeom>
          <a:solidFill>
            <a:srgbClr val="0064A8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/>
          </a:p>
        </p:txBody>
      </p:sp>
      <p:sp>
        <p:nvSpPr>
          <p:cNvPr id="20483" name="Shape 154"/>
          <p:cNvSpPr>
            <a:spLocks noChangeArrowheads="1"/>
          </p:cNvSpPr>
          <p:nvPr/>
        </p:nvSpPr>
        <p:spPr bwMode="auto">
          <a:xfrm>
            <a:off x="468313" y="484188"/>
            <a:ext cx="3825875" cy="481012"/>
          </a:xfrm>
          <a:prstGeom prst="parallelogram">
            <a:avLst>
              <a:gd name="adj" fmla="val 39290"/>
            </a:avLst>
          </a:prstGeom>
          <a:solidFill>
            <a:srgbClr val="1381C0"/>
          </a:solidFill>
          <a:ln w="9525">
            <a:noFill/>
            <a:miter lim="800000"/>
            <a:headEnd/>
            <a:tailEnd/>
          </a:ln>
        </p:spPr>
        <p:txBody>
          <a:bodyPr lIns="0" tIns="45700" rIns="0" bIns="72000" anchor="ctr"/>
          <a:lstStyle/>
          <a:p>
            <a:pPr algn="ctr">
              <a:buClr>
                <a:srgbClr val="FFFFFF"/>
              </a:buClr>
              <a:buSzPct val="25000"/>
              <a:buFont typeface="Calibri" pitchFamily="34" charset="0"/>
              <a:buNone/>
            </a:pPr>
            <a:r>
              <a:rPr lang="ru-RU" b="1">
                <a:solidFill>
                  <a:schemeClr val="bg1"/>
                </a:solidFill>
              </a:rPr>
              <a:t>САЕ «БЕЗОПАСНАЯ ОКРУЖАЮЩАЯ СРЕДА»</a:t>
            </a:r>
          </a:p>
        </p:txBody>
      </p:sp>
      <p:pic>
        <p:nvPicPr>
          <p:cNvPr id="20484" name="Shape 155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64288" y="488950"/>
            <a:ext cx="1935162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Заголовок 1"/>
          <p:cNvSpPr>
            <a:spLocks/>
          </p:cNvSpPr>
          <p:nvPr/>
        </p:nvSpPr>
        <p:spPr bwMode="auto">
          <a:xfrm>
            <a:off x="250825" y="981075"/>
            <a:ext cx="84963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1800" b="1">
                <a:solidFill>
                  <a:srgbClr val="FF6600"/>
                </a:solidFill>
                <a:latin typeface="Tahoma" pitchFamily="34" charset="0"/>
                <a:cs typeface="Tahoma" pitchFamily="34" charset="0"/>
              </a:rPr>
              <a:t>ФУНКЦИОНАЛЬНЫЕ ЯДРА</a:t>
            </a:r>
            <a:br>
              <a:rPr lang="ru-RU" sz="1800" b="1">
                <a:solidFill>
                  <a:srgbClr val="FF6600"/>
                </a:solidFill>
                <a:latin typeface="Tahoma" pitchFamily="34" charset="0"/>
                <a:cs typeface="Tahoma" pitchFamily="34" charset="0"/>
              </a:rPr>
            </a:br>
            <a:r>
              <a:rPr lang="ru-RU" sz="18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ОСНОВНЫЕ НАУЧНО-ОБРАЗОВАТЕЛЬНЫЕ ПРОЕКТЫ</a:t>
            </a:r>
          </a:p>
        </p:txBody>
      </p:sp>
      <p:sp>
        <p:nvSpPr>
          <p:cNvPr id="20486" name="Скругленный прямоугольник 6"/>
          <p:cNvSpPr>
            <a:spLocks noChangeArrowheads="1"/>
          </p:cNvSpPr>
          <p:nvPr/>
        </p:nvSpPr>
        <p:spPr bwMode="auto">
          <a:xfrm>
            <a:off x="395288" y="1989138"/>
            <a:ext cx="8496300" cy="1152525"/>
          </a:xfrm>
          <a:prstGeom prst="roundRect">
            <a:avLst>
              <a:gd name="adj" fmla="val 16667"/>
            </a:avLst>
          </a:prstGeom>
          <a:noFill/>
          <a:ln w="57150" algn="ctr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ru-RU" sz="1800" b="1">
                <a:solidFill>
                  <a:srgbClr val="FF9900"/>
                </a:solidFill>
                <a:latin typeface="Tahoma" pitchFamily="34" charset="0"/>
                <a:cs typeface="Tahoma" pitchFamily="34" charset="0"/>
              </a:rPr>
              <a:t>ВОЛНОВАЯ ДИАГНОСТИКА ГЕОСФЕР И КОСМИЧЕСКАЯ ПОГОДА</a:t>
            </a:r>
          </a:p>
          <a:p>
            <a:pPr eaLnBrk="0" hangingPunct="0"/>
            <a:r>
              <a:rPr lang="ru-RU" sz="12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Разработка методов и средств волновой диагностики атмосферы, ионосферы и магнитосферы Земли. Развитие комплекса аппаратуры для дистанционного зондирования окружающей среды (в состав которого входят комплекс аппаратуры для микроволнового зондирования атмосферы, поверхности суши и водоемов</a:t>
            </a:r>
          </a:p>
        </p:txBody>
      </p:sp>
      <p:sp>
        <p:nvSpPr>
          <p:cNvPr id="20487" name="Скругленный прямоугольник 5"/>
          <p:cNvSpPr>
            <a:spLocks noChangeArrowheads="1"/>
          </p:cNvSpPr>
          <p:nvPr/>
        </p:nvSpPr>
        <p:spPr bwMode="auto">
          <a:xfrm>
            <a:off x="395288" y="3429000"/>
            <a:ext cx="8496300" cy="1079500"/>
          </a:xfrm>
          <a:prstGeom prst="roundRect">
            <a:avLst>
              <a:gd name="adj" fmla="val 16667"/>
            </a:avLst>
          </a:prstGeom>
          <a:noFill/>
          <a:ln w="57150" algn="ctr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ru-RU" sz="1800" b="1">
                <a:solidFill>
                  <a:srgbClr val="FF9900"/>
                </a:solidFill>
                <a:latin typeface="Tahoma" pitchFamily="34" charset="0"/>
                <a:cs typeface="Tahoma" pitchFamily="34" charset="0"/>
              </a:rPr>
              <a:t>ГЕОЭЛЕКТРОМАГНИТНЫЙ МЕГАПОЛИС</a:t>
            </a:r>
          </a:p>
          <a:p>
            <a:pPr eaLnBrk="0" hangingPunct="0"/>
            <a:r>
              <a:rPr lang="ru-RU" sz="12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Исследование и прогноз опасных быстроразвивающихся явлений (природные и техногенные катастрофы). Моделирование, параметризация и диагностика электромагнитной погоды крупного промышленного центра с помощью комплекса по приему и регистрации электромагнитных полей</a:t>
            </a:r>
          </a:p>
        </p:txBody>
      </p:sp>
      <p:sp>
        <p:nvSpPr>
          <p:cNvPr id="20488" name="Скругленный прямоугольник 2"/>
          <p:cNvSpPr>
            <a:spLocks noChangeArrowheads="1"/>
          </p:cNvSpPr>
          <p:nvPr/>
        </p:nvSpPr>
        <p:spPr bwMode="auto">
          <a:xfrm>
            <a:off x="395288" y="4797425"/>
            <a:ext cx="8496300" cy="1727200"/>
          </a:xfrm>
          <a:prstGeom prst="roundRect">
            <a:avLst>
              <a:gd name="adj" fmla="val 16667"/>
            </a:avLst>
          </a:prstGeom>
          <a:noFill/>
          <a:ln w="57150" algn="ctr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ru-RU" sz="1800" b="1">
                <a:solidFill>
                  <a:srgbClr val="FF9900"/>
                </a:solidFill>
                <a:latin typeface="Tahoma" pitchFamily="34" charset="0"/>
                <a:cs typeface="Tahoma" pitchFamily="34" charset="0"/>
              </a:rPr>
              <a:t>ПЕРСОНАЛЬНАЯ ОКРУЖАЮЩАЯ СРЕДА (СЕТЕВАЯ ГЕОЭКОЛОГИЯ)</a:t>
            </a:r>
          </a:p>
          <a:p>
            <a:pPr eaLnBrk="0" hangingPunct="0"/>
            <a:r>
              <a:rPr lang="ru-RU" sz="11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Разработка и внедрение в практику новых методов и инструментальных средств для метеорологических и гидрометеорологических наблюдений; развитие сетевых геоинформационных технологий и комплексных методов, объединяющих новые измерительные технологии с их программной поддержкой, для использования в оперативной дистанционной диагностике и прогнозировании опасных природных явлений.</a:t>
            </a:r>
          </a:p>
          <a:p>
            <a:pPr eaLnBrk="0" hangingPunct="0"/>
            <a:r>
              <a:rPr lang="ru-RU" sz="11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разработка и практические приложения концепций «персональной окружающей среды» и «персональной метеорологии»</a:t>
            </a:r>
          </a:p>
          <a:p>
            <a:pPr eaLnBrk="0" hangingPunct="0"/>
            <a:endParaRPr lang="ru-RU" sz="1100" b="1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eaLnBrk="0" hangingPunct="0"/>
            <a:endParaRPr lang="ru-RU" sz="1100" b="1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hape 150"/>
          <p:cNvSpPr>
            <a:spLocks noChangeArrowheads="1"/>
          </p:cNvSpPr>
          <p:nvPr/>
        </p:nvSpPr>
        <p:spPr bwMode="auto">
          <a:xfrm>
            <a:off x="0" y="484188"/>
            <a:ext cx="392113" cy="481012"/>
          </a:xfrm>
          <a:prstGeom prst="rect">
            <a:avLst/>
          </a:prstGeom>
          <a:solidFill>
            <a:srgbClr val="0064A8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/>
          </a:p>
        </p:txBody>
      </p:sp>
      <p:sp>
        <p:nvSpPr>
          <p:cNvPr id="26626" name="Shape 153"/>
          <p:cNvSpPr>
            <a:spLocks noChangeArrowheads="1"/>
          </p:cNvSpPr>
          <p:nvPr/>
        </p:nvSpPr>
        <p:spPr bwMode="auto">
          <a:xfrm>
            <a:off x="0" y="484188"/>
            <a:ext cx="619125" cy="481012"/>
          </a:xfrm>
          <a:prstGeom prst="parallelogram">
            <a:avLst>
              <a:gd name="adj" fmla="val 39269"/>
            </a:avLst>
          </a:prstGeom>
          <a:solidFill>
            <a:srgbClr val="0064A8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/>
          </a:p>
        </p:txBody>
      </p:sp>
      <p:sp>
        <p:nvSpPr>
          <p:cNvPr id="26627" name="Shape 154"/>
          <p:cNvSpPr>
            <a:spLocks noChangeArrowheads="1"/>
          </p:cNvSpPr>
          <p:nvPr/>
        </p:nvSpPr>
        <p:spPr bwMode="auto">
          <a:xfrm>
            <a:off x="468313" y="484188"/>
            <a:ext cx="3825875" cy="481012"/>
          </a:xfrm>
          <a:prstGeom prst="parallelogram">
            <a:avLst>
              <a:gd name="adj" fmla="val 39290"/>
            </a:avLst>
          </a:prstGeom>
          <a:solidFill>
            <a:srgbClr val="1381C0"/>
          </a:solidFill>
          <a:ln w="9525">
            <a:noFill/>
            <a:miter lim="800000"/>
            <a:headEnd/>
            <a:tailEnd/>
          </a:ln>
        </p:spPr>
        <p:txBody>
          <a:bodyPr lIns="0" tIns="45700" rIns="0" bIns="72000" anchor="ctr"/>
          <a:lstStyle/>
          <a:p>
            <a:pPr algn="ctr">
              <a:buClr>
                <a:srgbClr val="FFFFFF"/>
              </a:buClr>
              <a:buSzPct val="25000"/>
              <a:buFont typeface="Calibri" pitchFamily="34" charset="0"/>
              <a:buNone/>
            </a:pPr>
            <a:r>
              <a:rPr lang="ru-RU" b="1">
                <a:solidFill>
                  <a:schemeClr val="bg1"/>
                </a:solidFill>
              </a:rPr>
              <a:t>САЕ «БЕЗОПАСНАЯ ОКРУЖАЮЩАЯ СРЕДА»</a:t>
            </a:r>
          </a:p>
        </p:txBody>
      </p:sp>
      <p:pic>
        <p:nvPicPr>
          <p:cNvPr id="26628" name="Shape 155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64288" y="488950"/>
            <a:ext cx="1935162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Заголовок 1"/>
          <p:cNvSpPr txBox="1">
            <a:spLocks/>
          </p:cNvSpPr>
          <p:nvPr/>
        </p:nvSpPr>
        <p:spPr bwMode="auto">
          <a:xfrm>
            <a:off x="250825" y="1125538"/>
            <a:ext cx="8605838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1800" b="1">
                <a:solidFill>
                  <a:srgbClr val="FF6600"/>
                </a:solidFill>
                <a:latin typeface="Tahoma" pitchFamily="34" charset="0"/>
                <a:cs typeface="Tahoma" pitchFamily="34" charset="0"/>
              </a:rPr>
              <a:t>ПЕРЕЧЕНЬ ОСНОВНЫХ КУРСОВ ПО КАФЕДРЕ ФОС</a:t>
            </a:r>
            <a:endParaRPr lang="ru-RU" sz="1800" b="1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6630" name="Rectangle 1"/>
          <p:cNvSpPr>
            <a:spLocks noChangeArrowheads="1"/>
          </p:cNvSpPr>
          <p:nvPr/>
        </p:nvSpPr>
        <p:spPr bwMode="auto">
          <a:xfrm>
            <a:off x="539750" y="1438275"/>
            <a:ext cx="8351838" cy="541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300" b="1">
                <a:solidFill>
                  <a:srgbClr val="FF6600"/>
                </a:solidFill>
                <a:cs typeface="Times New Roman" pitchFamily="18" charset="0"/>
              </a:rPr>
              <a:t>Общие курсы по направлению подготовки магистров:</a:t>
            </a:r>
            <a:endParaRPr lang="ru-RU" sz="1300">
              <a:solidFill>
                <a:srgbClr val="FF6600"/>
              </a:solidFill>
              <a:cs typeface="Times New Roman" pitchFamily="18" charset="0"/>
            </a:endParaRPr>
          </a:p>
          <a:p>
            <a:pPr eaLnBrk="0" hangingPunct="0"/>
            <a:r>
              <a:rPr lang="ru-RU" sz="1300">
                <a:solidFill>
                  <a:schemeClr val="tx1"/>
                </a:solidFill>
                <a:cs typeface="Times New Roman" pitchFamily="18" charset="0"/>
              </a:rPr>
              <a:t>Общая геофизика</a:t>
            </a:r>
          </a:p>
          <a:p>
            <a:pPr eaLnBrk="0" hangingPunct="0"/>
            <a:r>
              <a:rPr lang="ru-RU" sz="1300">
                <a:solidFill>
                  <a:schemeClr val="tx1"/>
                </a:solidFill>
                <a:cs typeface="Times New Roman" pitchFamily="18" charset="0"/>
              </a:rPr>
              <a:t>Гидродинамика атмосферы и океана</a:t>
            </a:r>
          </a:p>
          <a:p>
            <a:pPr eaLnBrk="0" hangingPunct="0"/>
            <a:r>
              <a:rPr lang="ru-RU" sz="1300">
                <a:solidFill>
                  <a:schemeClr val="tx1"/>
                </a:solidFill>
                <a:cs typeface="Times New Roman" pitchFamily="18" charset="0"/>
              </a:rPr>
              <a:t>Геофизическая электродинамика </a:t>
            </a:r>
            <a:endParaRPr lang="ru-RU" sz="1300">
              <a:solidFill>
                <a:schemeClr val="tx1"/>
              </a:solidFill>
            </a:endParaRPr>
          </a:p>
          <a:p>
            <a:pPr eaLnBrk="0" hangingPunct="0"/>
            <a:r>
              <a:rPr lang="ru-RU" sz="1300">
                <a:solidFill>
                  <a:schemeClr val="tx1"/>
                </a:solidFill>
                <a:cs typeface="Times New Roman" pitchFamily="18" charset="0"/>
              </a:rPr>
              <a:t>Теория климата</a:t>
            </a:r>
            <a:endParaRPr lang="ru-RU" sz="1300">
              <a:solidFill>
                <a:schemeClr val="tx1"/>
              </a:solidFill>
            </a:endParaRPr>
          </a:p>
          <a:p>
            <a:pPr eaLnBrk="0" hangingPunct="0"/>
            <a:r>
              <a:rPr lang="ru-RU" sz="1300">
                <a:solidFill>
                  <a:schemeClr val="tx1"/>
                </a:solidFill>
                <a:cs typeface="Times New Roman" pitchFamily="18" charset="0"/>
              </a:rPr>
              <a:t>Радиофизические методы изучения окружающей среды</a:t>
            </a:r>
            <a:endParaRPr lang="ru-RU" sz="1300">
              <a:solidFill>
                <a:schemeClr val="tx1"/>
              </a:solidFill>
            </a:endParaRPr>
          </a:p>
          <a:p>
            <a:pPr eaLnBrk="0" hangingPunct="0"/>
            <a:r>
              <a:rPr lang="ru-RU" sz="1300">
                <a:solidFill>
                  <a:schemeClr val="tx1"/>
                </a:solidFill>
                <a:cs typeface="Times New Roman" pitchFamily="18" charset="0"/>
              </a:rPr>
              <a:t>Современные методы прогноза погоды</a:t>
            </a:r>
            <a:endParaRPr lang="ru-RU" sz="1300">
              <a:solidFill>
                <a:schemeClr val="tx1"/>
              </a:solidFill>
            </a:endParaRPr>
          </a:p>
          <a:p>
            <a:pPr eaLnBrk="0" hangingPunct="0"/>
            <a:r>
              <a:rPr lang="ru-RU" sz="1300">
                <a:solidFill>
                  <a:schemeClr val="tx1"/>
                </a:solidFill>
                <a:cs typeface="Times New Roman" pitchFamily="18" charset="0"/>
              </a:rPr>
              <a:t>Физические основы экологии и моделирование экосистем</a:t>
            </a:r>
          </a:p>
          <a:p>
            <a:pPr eaLnBrk="0" hangingPunct="0"/>
            <a:endParaRPr lang="ru-RU" sz="800">
              <a:solidFill>
                <a:schemeClr val="tx1"/>
              </a:solidFill>
            </a:endParaRPr>
          </a:p>
          <a:p>
            <a:pPr eaLnBrk="0" hangingPunct="0"/>
            <a:r>
              <a:rPr lang="ru-RU" sz="1300" b="1">
                <a:solidFill>
                  <a:srgbClr val="FF6600"/>
                </a:solidFill>
                <a:cs typeface="Times New Roman" pitchFamily="18" charset="0"/>
              </a:rPr>
              <a:t>Специальные курсы по направлению подготовки магистров</a:t>
            </a:r>
          </a:p>
          <a:p>
            <a:pPr eaLnBrk="0" hangingPunct="0"/>
            <a:r>
              <a:rPr lang="ru-RU" sz="1300">
                <a:solidFill>
                  <a:schemeClr val="tx1"/>
                </a:solidFill>
                <a:cs typeface="Times New Roman" pitchFamily="18" charset="0"/>
              </a:rPr>
              <a:t>со специализацией «Физика атмосферы»:</a:t>
            </a:r>
            <a:endParaRPr lang="ru-RU" sz="1300">
              <a:solidFill>
                <a:schemeClr val="tx1"/>
              </a:solidFill>
            </a:endParaRPr>
          </a:p>
          <a:p>
            <a:pPr eaLnBrk="0" hangingPunct="0"/>
            <a:r>
              <a:rPr lang="ru-RU" sz="1300">
                <a:solidFill>
                  <a:schemeClr val="tx1"/>
                </a:solidFill>
                <a:cs typeface="Times New Roman" pitchFamily="18" charset="0"/>
              </a:rPr>
              <a:t>Крупномасштабная динамика атмосферы </a:t>
            </a:r>
            <a:endParaRPr lang="ru-RU" sz="1300">
              <a:solidFill>
                <a:schemeClr val="tx1"/>
              </a:solidFill>
            </a:endParaRPr>
          </a:p>
          <a:p>
            <a:pPr eaLnBrk="0" hangingPunct="0"/>
            <a:r>
              <a:rPr lang="ru-RU" sz="1300">
                <a:solidFill>
                  <a:schemeClr val="tx1"/>
                </a:solidFill>
                <a:cs typeface="Times New Roman" pitchFamily="18" charset="0"/>
              </a:rPr>
              <a:t>Химия атмосферы </a:t>
            </a:r>
            <a:endParaRPr lang="ru-RU" sz="1300">
              <a:solidFill>
                <a:schemeClr val="tx1"/>
              </a:solidFill>
            </a:endParaRPr>
          </a:p>
          <a:p>
            <a:pPr eaLnBrk="0" hangingPunct="0"/>
            <a:r>
              <a:rPr lang="ru-RU" sz="1300">
                <a:solidFill>
                  <a:schemeClr val="tx1"/>
                </a:solidFill>
                <a:cs typeface="Times New Roman" pitchFamily="18" charset="0"/>
              </a:rPr>
              <a:t>Атмосферное электричество  и физика молнии</a:t>
            </a:r>
            <a:endParaRPr lang="ru-RU" sz="1300">
              <a:solidFill>
                <a:schemeClr val="tx1"/>
              </a:solidFill>
            </a:endParaRPr>
          </a:p>
          <a:p>
            <a:pPr eaLnBrk="0" hangingPunct="0"/>
            <a:r>
              <a:rPr lang="ru-RU" sz="1300">
                <a:solidFill>
                  <a:schemeClr val="tx1"/>
                </a:solidFill>
                <a:cs typeface="Times New Roman" pitchFamily="18" charset="0"/>
              </a:rPr>
              <a:t>Ионосфера и магнитосфера Земли</a:t>
            </a:r>
          </a:p>
          <a:p>
            <a:pPr eaLnBrk="0" hangingPunct="0"/>
            <a:endParaRPr lang="ru-RU" sz="800">
              <a:solidFill>
                <a:schemeClr val="tx1"/>
              </a:solidFill>
            </a:endParaRPr>
          </a:p>
          <a:p>
            <a:pPr eaLnBrk="0" hangingPunct="0"/>
            <a:r>
              <a:rPr lang="ru-RU" sz="1300" b="1">
                <a:solidFill>
                  <a:srgbClr val="FF6600"/>
                </a:solidFill>
                <a:cs typeface="Times New Roman" pitchFamily="18" charset="0"/>
              </a:rPr>
              <a:t>Специальные курсы по направлению подготовки магистров</a:t>
            </a:r>
            <a:endParaRPr lang="ru-RU" sz="1300">
              <a:solidFill>
                <a:srgbClr val="FF6600"/>
              </a:solidFill>
            </a:endParaRPr>
          </a:p>
          <a:p>
            <a:pPr eaLnBrk="0" hangingPunct="0"/>
            <a:r>
              <a:rPr lang="ru-RU" sz="1300">
                <a:solidFill>
                  <a:schemeClr val="tx1"/>
                </a:solidFill>
                <a:cs typeface="Times New Roman" pitchFamily="18" charset="0"/>
              </a:rPr>
              <a:t>со специализацией «Физика океана»:</a:t>
            </a:r>
            <a:endParaRPr lang="ru-RU" sz="1300">
              <a:solidFill>
                <a:schemeClr val="tx1"/>
              </a:solidFill>
            </a:endParaRPr>
          </a:p>
          <a:p>
            <a:pPr eaLnBrk="0" hangingPunct="0"/>
            <a:r>
              <a:rPr lang="ru-RU" sz="1300">
                <a:solidFill>
                  <a:schemeClr val="tx1"/>
                </a:solidFill>
                <a:cs typeface="Times New Roman" pitchFamily="18" charset="0"/>
              </a:rPr>
              <a:t>Динамика океана</a:t>
            </a:r>
            <a:endParaRPr lang="ru-RU" sz="1300">
              <a:solidFill>
                <a:schemeClr val="tx1"/>
              </a:solidFill>
            </a:endParaRPr>
          </a:p>
          <a:p>
            <a:pPr eaLnBrk="0" hangingPunct="0"/>
            <a:r>
              <a:rPr lang="ru-RU" sz="1300">
                <a:solidFill>
                  <a:schemeClr val="tx1"/>
                </a:solidFill>
                <a:cs typeface="Times New Roman" pitchFamily="18" charset="0"/>
              </a:rPr>
              <a:t>Волны в океане</a:t>
            </a:r>
            <a:endParaRPr lang="ru-RU" sz="1300">
              <a:solidFill>
                <a:schemeClr val="tx1"/>
              </a:solidFill>
            </a:endParaRPr>
          </a:p>
          <a:p>
            <a:pPr eaLnBrk="0" hangingPunct="0"/>
            <a:r>
              <a:rPr lang="ru-RU" sz="1300">
                <a:solidFill>
                  <a:schemeClr val="tx1"/>
                </a:solidFill>
                <a:cs typeface="Times New Roman" pitchFamily="18" charset="0"/>
              </a:rPr>
              <a:t>Транспорт примесей и наносов в океане</a:t>
            </a:r>
            <a:endParaRPr lang="ru-RU" sz="1300">
              <a:solidFill>
                <a:schemeClr val="tx1"/>
              </a:solidFill>
            </a:endParaRPr>
          </a:p>
          <a:p>
            <a:pPr eaLnBrk="0" hangingPunct="0"/>
            <a:r>
              <a:rPr lang="ru-RU" sz="1300">
                <a:solidFill>
                  <a:schemeClr val="tx1"/>
                </a:solidFill>
                <a:cs typeface="Times New Roman" pitchFamily="18" charset="0"/>
              </a:rPr>
              <a:t>Природные морские катастрофы</a:t>
            </a:r>
          </a:p>
          <a:p>
            <a:pPr eaLnBrk="0" hangingPunct="0"/>
            <a:endParaRPr lang="ru-RU" sz="800">
              <a:solidFill>
                <a:schemeClr val="tx1"/>
              </a:solidFill>
            </a:endParaRPr>
          </a:p>
          <a:p>
            <a:pPr eaLnBrk="0" hangingPunct="0"/>
            <a:r>
              <a:rPr lang="ru-RU" sz="1300" b="1">
                <a:solidFill>
                  <a:srgbClr val="FF6600"/>
                </a:solidFill>
                <a:cs typeface="Times New Roman" pitchFamily="18" charset="0"/>
              </a:rPr>
              <a:t>Специальные курсы по направлению подготовки магистров</a:t>
            </a:r>
            <a:endParaRPr lang="ru-RU" sz="1300">
              <a:solidFill>
                <a:srgbClr val="FF6600"/>
              </a:solidFill>
            </a:endParaRPr>
          </a:p>
          <a:p>
            <a:pPr eaLnBrk="0" hangingPunct="0"/>
            <a:r>
              <a:rPr lang="ru-RU" sz="1300">
                <a:solidFill>
                  <a:schemeClr val="tx1"/>
                </a:solidFill>
                <a:cs typeface="Times New Roman" pitchFamily="18" charset="0"/>
              </a:rPr>
              <a:t>со специализацией «Дистанционные методы изучения окружающей среды»:</a:t>
            </a:r>
            <a:endParaRPr lang="ru-RU" sz="1300">
              <a:solidFill>
                <a:schemeClr val="tx1"/>
              </a:solidFill>
            </a:endParaRPr>
          </a:p>
          <a:p>
            <a:pPr eaLnBrk="0" hangingPunct="0"/>
            <a:r>
              <a:rPr lang="ru-RU" sz="1300">
                <a:solidFill>
                  <a:schemeClr val="tx1"/>
                </a:solidFill>
                <a:cs typeface="Times New Roman" pitchFamily="18" charset="0"/>
              </a:rPr>
              <a:t>Оптика атмосферы и океана</a:t>
            </a:r>
            <a:endParaRPr lang="ru-RU" sz="1300">
              <a:solidFill>
                <a:schemeClr val="tx1"/>
              </a:solidFill>
            </a:endParaRPr>
          </a:p>
          <a:p>
            <a:pPr eaLnBrk="0" hangingPunct="0"/>
            <a:r>
              <a:rPr lang="ru-RU" sz="1300">
                <a:solidFill>
                  <a:schemeClr val="tx1"/>
                </a:solidFill>
                <a:cs typeface="Times New Roman" pitchFamily="18" charset="0"/>
              </a:rPr>
              <a:t>Акустика океана и атмосферы</a:t>
            </a:r>
            <a:endParaRPr lang="ru-RU" sz="1300">
              <a:solidFill>
                <a:schemeClr val="tx1"/>
              </a:solidFill>
            </a:endParaRPr>
          </a:p>
          <a:p>
            <a:pPr eaLnBrk="0" hangingPunct="0"/>
            <a:r>
              <a:rPr lang="ru-RU" sz="1300">
                <a:solidFill>
                  <a:schemeClr val="tx1"/>
                </a:solidFill>
                <a:cs typeface="Times New Roman" pitchFamily="18" charset="0"/>
              </a:rPr>
              <a:t>Радиолокационные методы диагностики и космическая океанография</a:t>
            </a:r>
            <a:endParaRPr lang="ru-RU" sz="13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hape 150"/>
          <p:cNvSpPr>
            <a:spLocks noChangeArrowheads="1"/>
          </p:cNvSpPr>
          <p:nvPr/>
        </p:nvSpPr>
        <p:spPr bwMode="auto">
          <a:xfrm>
            <a:off x="0" y="484188"/>
            <a:ext cx="392113" cy="481012"/>
          </a:xfrm>
          <a:prstGeom prst="rect">
            <a:avLst/>
          </a:prstGeom>
          <a:solidFill>
            <a:srgbClr val="0064A8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/>
          </a:p>
        </p:txBody>
      </p:sp>
      <p:sp>
        <p:nvSpPr>
          <p:cNvPr id="22530" name="Shape 153"/>
          <p:cNvSpPr>
            <a:spLocks noChangeArrowheads="1"/>
          </p:cNvSpPr>
          <p:nvPr/>
        </p:nvSpPr>
        <p:spPr bwMode="auto">
          <a:xfrm>
            <a:off x="0" y="484188"/>
            <a:ext cx="619125" cy="481012"/>
          </a:xfrm>
          <a:prstGeom prst="parallelogram">
            <a:avLst>
              <a:gd name="adj" fmla="val 39269"/>
            </a:avLst>
          </a:prstGeom>
          <a:solidFill>
            <a:srgbClr val="0064A8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/>
          </a:p>
        </p:txBody>
      </p:sp>
      <p:sp>
        <p:nvSpPr>
          <p:cNvPr id="22531" name="Shape 154"/>
          <p:cNvSpPr>
            <a:spLocks noChangeArrowheads="1"/>
          </p:cNvSpPr>
          <p:nvPr/>
        </p:nvSpPr>
        <p:spPr bwMode="auto">
          <a:xfrm>
            <a:off x="468313" y="484188"/>
            <a:ext cx="3825875" cy="481012"/>
          </a:xfrm>
          <a:prstGeom prst="parallelogram">
            <a:avLst>
              <a:gd name="adj" fmla="val 39290"/>
            </a:avLst>
          </a:prstGeom>
          <a:solidFill>
            <a:srgbClr val="1381C0"/>
          </a:solidFill>
          <a:ln w="9525">
            <a:noFill/>
            <a:miter lim="800000"/>
            <a:headEnd/>
            <a:tailEnd/>
          </a:ln>
        </p:spPr>
        <p:txBody>
          <a:bodyPr lIns="0" tIns="45700" rIns="0" bIns="72000" anchor="ctr"/>
          <a:lstStyle/>
          <a:p>
            <a:pPr algn="ctr">
              <a:buClr>
                <a:srgbClr val="FFFFFF"/>
              </a:buClr>
              <a:buSzPct val="25000"/>
              <a:buFont typeface="Calibri" pitchFamily="34" charset="0"/>
              <a:buNone/>
            </a:pPr>
            <a:r>
              <a:rPr lang="ru-RU" b="1">
                <a:solidFill>
                  <a:schemeClr val="bg1"/>
                </a:solidFill>
              </a:rPr>
              <a:t>САЕ «БЕЗОПАСНАЯ ОКРУЖАЮЩАЯ СРЕДА»</a:t>
            </a:r>
          </a:p>
        </p:txBody>
      </p:sp>
      <p:pic>
        <p:nvPicPr>
          <p:cNvPr id="22532" name="Shape 155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64288" y="488950"/>
            <a:ext cx="1935162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Заголовок 1"/>
          <p:cNvSpPr txBox="1">
            <a:spLocks/>
          </p:cNvSpPr>
          <p:nvPr/>
        </p:nvSpPr>
        <p:spPr bwMode="auto">
          <a:xfrm>
            <a:off x="250825" y="1196975"/>
            <a:ext cx="8605838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2800" b="1">
                <a:solidFill>
                  <a:srgbClr val="FF6600"/>
                </a:solidFill>
                <a:latin typeface="Tahoma" pitchFamily="34" charset="0"/>
                <a:cs typeface="Tahoma" pitchFamily="34" charset="0"/>
              </a:rPr>
              <a:t>ОЖИДАЕМЫЕ РЕЗУЛЬТАТЫ</a:t>
            </a:r>
            <a:br>
              <a:rPr lang="ru-RU" sz="2800" b="1">
                <a:solidFill>
                  <a:srgbClr val="FF6600"/>
                </a:solidFill>
                <a:latin typeface="Tahoma" pitchFamily="34" charset="0"/>
                <a:cs typeface="Tahoma" pitchFamily="34" charset="0"/>
              </a:rPr>
            </a:br>
            <a:endParaRPr lang="ru-RU" sz="2800" b="1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2534" name="Прямоугольник 4"/>
          <p:cNvSpPr>
            <a:spLocks noChangeArrowheads="1"/>
          </p:cNvSpPr>
          <p:nvPr/>
        </p:nvSpPr>
        <p:spPr bwMode="auto">
          <a:xfrm>
            <a:off x="539750" y="1916113"/>
            <a:ext cx="80645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8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Подготовка специалистов высокой квалификации, обладающих широким университетским кругозором, знакомых с новейшими научными достижениями в области метеорологии и геоэкологии и способных работать как в российских и зарубежных научных центрах, так и в международных экспертных организациях;</a:t>
            </a:r>
          </a:p>
          <a:p>
            <a:pPr eaLnBrk="0" hangingPunct="0"/>
            <a:r>
              <a:rPr lang="ru-RU" sz="18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Разработка и внедрение в практику новых методов и инструментальных средств для метеорологических и гидрологических наблюдений;</a:t>
            </a:r>
          </a:p>
          <a:p>
            <a:pPr eaLnBrk="0" hangingPunct="0"/>
            <a:r>
              <a:rPr lang="ru-RU" sz="18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Развитие новых сетевых геоинформационных технологий</a:t>
            </a:r>
          </a:p>
        </p:txBody>
      </p:sp>
      <p:sp>
        <p:nvSpPr>
          <p:cNvPr id="22535" name="Прямоугольник 2"/>
          <p:cNvSpPr>
            <a:spLocks noChangeArrowheads="1"/>
          </p:cNvSpPr>
          <p:nvPr/>
        </p:nvSpPr>
        <p:spPr bwMode="auto">
          <a:xfrm>
            <a:off x="611188" y="5084763"/>
            <a:ext cx="80645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ru-RU" sz="2000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Одним из важных финальных результатов должна стать организация регионального</a:t>
            </a:r>
            <a:r>
              <a:rPr lang="ru-RU" sz="2000" b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000" b="1">
                <a:solidFill>
                  <a:srgbClr val="FF9900"/>
                </a:solidFill>
                <a:latin typeface="Tahoma" pitchFamily="34" charset="0"/>
                <a:cs typeface="Tahoma" pitchFamily="34" charset="0"/>
              </a:rPr>
              <a:t>Центра геоинформационных технологий и персональной (сетевой) экодиагностики.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475</Words>
  <Application>Microsoft Office PowerPoint</Application>
  <PresentationFormat>Экран (4:3)</PresentationFormat>
  <Paragraphs>92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Calibri</vt:lpstr>
      <vt:lpstr>Times New Roman</vt:lpstr>
      <vt:lpstr>Arial</vt:lpstr>
      <vt:lpstr>Tahoma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АНВ</dc:creator>
  <cp:lastModifiedBy>АНВ</cp:lastModifiedBy>
  <cp:revision>11</cp:revision>
  <dcterms:modified xsi:type="dcterms:W3CDTF">2016-03-03T11:47:10Z</dcterms:modified>
</cp:coreProperties>
</file>